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497" r:id="rId2"/>
    <p:sldMasterId id="2147484509" r:id="rId3"/>
    <p:sldMasterId id="2147484521" r:id="rId4"/>
    <p:sldMasterId id="2147484533" r:id="rId5"/>
    <p:sldMasterId id="2147484545" r:id="rId6"/>
    <p:sldMasterId id="2147484557" r:id="rId7"/>
    <p:sldMasterId id="2147484569" r:id="rId8"/>
    <p:sldMasterId id="2147484581" r:id="rId9"/>
    <p:sldMasterId id="2147484593" r:id="rId10"/>
    <p:sldMasterId id="2147484605" r:id="rId11"/>
  </p:sldMasterIdLst>
  <p:notesMasterIdLst>
    <p:notesMasterId r:id="rId46"/>
  </p:notesMasterIdLst>
  <p:handoutMasterIdLst>
    <p:handoutMasterId r:id="rId47"/>
  </p:handoutMasterIdLst>
  <p:sldIdLst>
    <p:sldId id="256" r:id="rId12"/>
    <p:sldId id="577" r:id="rId13"/>
    <p:sldId id="578" r:id="rId14"/>
    <p:sldId id="579" r:id="rId15"/>
    <p:sldId id="580" r:id="rId16"/>
    <p:sldId id="581" r:id="rId17"/>
    <p:sldId id="582" r:id="rId18"/>
    <p:sldId id="583" r:id="rId19"/>
    <p:sldId id="584" r:id="rId20"/>
    <p:sldId id="585" r:id="rId21"/>
    <p:sldId id="586" r:id="rId22"/>
    <p:sldId id="587" r:id="rId23"/>
    <p:sldId id="588" r:id="rId24"/>
    <p:sldId id="589" r:id="rId25"/>
    <p:sldId id="590" r:id="rId26"/>
    <p:sldId id="591" r:id="rId27"/>
    <p:sldId id="592" r:id="rId28"/>
    <p:sldId id="594" r:id="rId29"/>
    <p:sldId id="593" r:id="rId30"/>
    <p:sldId id="595" r:id="rId31"/>
    <p:sldId id="597" r:id="rId32"/>
    <p:sldId id="598" r:id="rId33"/>
    <p:sldId id="600" r:id="rId34"/>
    <p:sldId id="601" r:id="rId35"/>
    <p:sldId id="602" r:id="rId36"/>
    <p:sldId id="604" r:id="rId37"/>
    <p:sldId id="605" r:id="rId38"/>
    <p:sldId id="606" r:id="rId39"/>
    <p:sldId id="607" r:id="rId40"/>
    <p:sldId id="608" r:id="rId41"/>
    <p:sldId id="609" r:id="rId42"/>
    <p:sldId id="675" r:id="rId43"/>
    <p:sldId id="676" r:id="rId44"/>
    <p:sldId id="697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64824" autoAdjust="0"/>
  </p:normalViewPr>
  <p:slideViewPr>
    <p:cSldViewPr>
      <p:cViewPr>
        <p:scale>
          <a:sx n="90" d="100"/>
          <a:sy n="90" d="100"/>
        </p:scale>
        <p:origin x="-224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4" Type="http://schemas.openxmlformats.org/officeDocument/2006/relationships/image" Target="../media/image5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A00D5-4A18-4E39-A339-DCC88A34FD9F}" type="datetimeFigureOut">
              <a:rPr lang="en-US" smtClean="0"/>
              <a:t>3/13/2013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1C3A83-EAA7-41F2-A4D4-AEC854DBF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99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55557-A866-4D3B-9050-4DEB487AFAED}" type="datetimeFigureOut">
              <a:rPr lang="en-US" smtClean="0"/>
              <a:pPr/>
              <a:t>3/13/2013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CF1FF-1A43-4883-ACD0-FBA6EBC737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30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963DB073-C432-46BF-BB1E-D9F2022FC15E}" type="slidenum">
              <a:rPr lang="en-US">
                <a:solidFill>
                  <a:srgbClr val="000000"/>
                </a:solidFill>
              </a:rPr>
              <a:pPr/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5210DF96-D37C-4C26-8CB5-FC291425DC11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264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651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CB2C6933-216B-4A12-B791-457877A5496B}" type="slidenum">
              <a:rPr lang="en-US" sz="1100" smtClean="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sz="1100" smtClean="0">
              <a:solidFill>
                <a:srgbClr val="000000"/>
              </a:solidFill>
            </a:endParaRPr>
          </a:p>
        </p:txBody>
      </p:sp>
      <p:sp>
        <p:nvSpPr>
          <p:cNvPr id="1126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26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9E603371-452F-41B2-ABC2-42BD4F697BC4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366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651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1F796417-320D-43EA-9943-62A669116FC0}" type="slidenum">
              <a:rPr lang="en-US" sz="1100" smtClean="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sz="1100" smtClean="0">
              <a:solidFill>
                <a:srgbClr val="000000"/>
              </a:solidFill>
            </a:endParaRPr>
          </a:p>
        </p:txBody>
      </p:sp>
      <p:sp>
        <p:nvSpPr>
          <p:cNvPr id="1136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36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E044B33C-CA9B-4986-A1E3-46A5D28B0617}" type="slidenum">
              <a:rPr lang="en-US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pPr eaLnBrk="1" hangingPunct="1">
              <a:spcBef>
                <a:spcPct val="0"/>
              </a:spcBef>
            </a:pPr>
            <a:endParaRPr lang="de-DE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2F151565-A9DD-4316-8C51-DB8F1155D92A}" type="slidenum">
              <a:rPr lang="en-US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pPr eaLnBrk="1" hangingPunct="1">
              <a:spcBef>
                <a:spcPct val="0"/>
              </a:spcBef>
            </a:pPr>
            <a:endParaRPr lang="de-DE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7F5089C4-845A-43C4-9E6F-F74B1A2BFF16}" type="slidenum">
              <a:rPr lang="en-US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6739" name="Rectangle 7"/>
          <p:cNvSpPr txBox="1">
            <a:spLocks noGrp="1" noChangeArrowheads="1"/>
          </p:cNvSpPr>
          <p:nvPr/>
        </p:nvSpPr>
        <p:spPr bwMode="auto">
          <a:xfrm>
            <a:off x="3884613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67" tIns="45283" rIns="90567" bIns="45283" anchor="b"/>
          <a:lstStyle>
            <a:lvl1pPr defTabSz="904875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04875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04875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04875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04875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44049EA-339A-404F-80D4-B8E895924848}" type="slidenum">
              <a:rPr lang="en-US" sz="1200" smtClean="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200" smtClean="0">
              <a:solidFill>
                <a:prstClr val="black"/>
              </a:solidFill>
            </a:endParaRPr>
          </a:p>
        </p:txBody>
      </p:sp>
      <p:sp>
        <p:nvSpPr>
          <p:cNvPr id="1167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</p:spPr>
      </p:sp>
      <p:sp>
        <p:nvSpPr>
          <p:cNvPr id="1167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67" tIns="45283" rIns="90567" bIns="45283"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2253FDDC-7AD3-4445-988E-F0EE2DDA5904}" type="slidenum">
              <a:rPr lang="en-US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67" tIns="45283" rIns="90567" bIns="45283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10E54C7C-A67E-45BB-ADC2-D2C6B71A41FE}" type="slidenum">
              <a:rPr lang="en-US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878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A2891FD1-CFBA-410D-A34E-1053F2807021}" type="slidenum">
              <a:rPr lang="en-US" sz="1200" smtClean="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sz="1200" smtClean="0">
              <a:solidFill>
                <a:prstClr val="black"/>
              </a:solidFill>
            </a:endParaRPr>
          </a:p>
        </p:txBody>
      </p:sp>
      <p:sp>
        <p:nvSpPr>
          <p:cNvPr id="1187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fld id="{15E58C06-7FD0-43B4-B59A-3A2C4B0361D9}" type="slidenum">
              <a:rPr lang="en-US" sz="1100" b="1">
                <a:solidFill>
                  <a:srgbClr val="FFFF00"/>
                </a:solidFill>
              </a:rPr>
              <a:pPr>
                <a:spcBef>
                  <a:spcPct val="50000"/>
                </a:spcBef>
              </a:pPr>
              <a:t>25</a:t>
            </a:fld>
            <a:endParaRPr lang="en-US" sz="1100" b="1">
              <a:solidFill>
                <a:srgbClr val="FFFF00"/>
              </a:solidFill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AB18E6A0-4A60-46CF-8E26-31E5903F4B90}" type="slidenum">
              <a:rPr lang="en-US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2883" name="Rectangle 7"/>
          <p:cNvSpPr txBox="1">
            <a:spLocks noGrp="1" noChangeArrowheads="1"/>
          </p:cNvSpPr>
          <p:nvPr/>
        </p:nvSpPr>
        <p:spPr bwMode="auto">
          <a:xfrm>
            <a:off x="3884613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67" tIns="45283" rIns="90567" bIns="45283" anchor="b"/>
          <a:lstStyle>
            <a:lvl1pPr defTabSz="904875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04875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04875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04875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04875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048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C6E2B507-92F4-4A38-960B-22A5FBABCA4D}" type="slidenum">
              <a:rPr lang="en-US" sz="1200" smtClean="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sz="1200" smtClean="0">
              <a:solidFill>
                <a:prstClr val="black"/>
              </a:solidFill>
            </a:endParaRPr>
          </a:p>
        </p:txBody>
      </p:sp>
      <p:sp>
        <p:nvSpPr>
          <p:cNvPr id="1228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2000" cy="3429000"/>
          </a:xfrm>
          <a:ln/>
        </p:spPr>
      </p:sp>
      <p:sp>
        <p:nvSpPr>
          <p:cNvPr id="1228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567" tIns="45283" rIns="90567" bIns="45283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8A4F699F-D410-49CE-B5ED-89EFA4F72DB5}" type="slidenum">
              <a:rPr lang="en-US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390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651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1B31BE2E-7F1E-4AC3-8568-F53BD60DAB99}" type="slidenum">
              <a:rPr lang="en-US" sz="1100" smtClean="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sz="1100" smtClean="0">
              <a:solidFill>
                <a:srgbClr val="000000"/>
              </a:solidFill>
            </a:endParaRPr>
          </a:p>
        </p:txBody>
      </p:sp>
      <p:sp>
        <p:nvSpPr>
          <p:cNvPr id="1239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39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2A28DA55-8EDB-4B00-9446-F2EB47894878}" type="slidenum">
              <a:rPr lang="en-US">
                <a:solidFill>
                  <a:srgbClr val="000000"/>
                </a:solidFill>
              </a:rPr>
              <a:pPr/>
              <a:t>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A3D39904-AC7E-467D-A008-75B4A12A2FD1}" type="slidenum">
              <a:rPr lang="en-US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493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651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B884EBFC-F3B1-4C90-8FD7-879572DFC121}" type="slidenum">
              <a:rPr lang="en-US" sz="1100" smtClean="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sz="1100" smtClean="0">
              <a:solidFill>
                <a:srgbClr val="000000"/>
              </a:solidFill>
            </a:endParaRPr>
          </a:p>
        </p:txBody>
      </p:sp>
      <p:sp>
        <p:nvSpPr>
          <p:cNvPr id="1249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49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C138B5C5-DDB1-45B7-92D7-B77D135D1F55}" type="slidenum">
              <a:rPr lang="en-US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595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651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918A0906-5019-49A8-9085-5C6DF9A49305}" type="slidenum">
              <a:rPr lang="en-US" sz="1100" smtClean="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sz="1100" smtClean="0">
              <a:solidFill>
                <a:srgbClr val="000000"/>
              </a:solidFill>
            </a:endParaRPr>
          </a:p>
        </p:txBody>
      </p:sp>
      <p:sp>
        <p:nvSpPr>
          <p:cNvPr id="1259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595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20748768-6848-4F26-9EEE-7169C891B6A0}" type="slidenum">
              <a:rPr lang="en-US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697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 anchor="b"/>
          <a:lstStyle>
            <a:lvl1pPr defTabSz="8651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651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651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651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D3ED2940-9E12-40EB-8FC9-5ABD14F82475}" type="slidenum">
              <a:rPr lang="en-US" sz="1100" smtClean="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sz="1100" smtClean="0">
              <a:solidFill>
                <a:srgbClr val="000000"/>
              </a:solidFill>
            </a:endParaRPr>
          </a:p>
        </p:txBody>
      </p:sp>
      <p:sp>
        <p:nvSpPr>
          <p:cNvPr id="1269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269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4ED93EBC-3741-4BDD-A523-1740820EDAE9}" type="slidenum">
              <a:rPr lang="en-US">
                <a:solidFill>
                  <a:srgbClr val="000000"/>
                </a:solidFill>
              </a:rPr>
              <a:pPr/>
              <a:t>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86B06191-252E-4AE1-A701-92A91CAEE698}" type="slidenum">
              <a:rPr lang="en-US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4983E2DB-91A8-4FE8-9233-7086FED19D47}" type="slidenum">
              <a:rPr lang="en-US">
                <a:solidFill>
                  <a:srgbClr val="000000"/>
                </a:solidFill>
              </a:rPr>
              <a:pPr/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4DA803C3-0348-4C62-8449-236AF813F2E9}" type="slidenum">
              <a:rPr lang="en-US">
                <a:solidFill>
                  <a:srgbClr val="000000"/>
                </a:solidFill>
              </a:rPr>
              <a:pPr/>
              <a:t>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0BF93453-D529-44DC-B5ED-4C58312959F5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pPr eaLnBrk="1" hangingPunct="1">
              <a:spcBef>
                <a:spcPct val="0"/>
              </a:spcBef>
            </a:pPr>
            <a:endParaRPr lang="de-DE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ED913DE2-5AE1-4DA7-91C7-AD8CC15F02DC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pPr eaLnBrk="1" hangingPunct="1">
              <a:spcBef>
                <a:spcPct val="0"/>
              </a:spcBef>
            </a:pPr>
            <a:endParaRPr lang="de-DE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E955C37F-9952-4C60-B780-E00FDD8EC3BC}" type="slidenum">
              <a:rPr lang="en-US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/>
          <a:lstStyle/>
          <a:p>
            <a:pPr eaLnBrk="1" hangingPunct="1">
              <a:spcBef>
                <a:spcPct val="0"/>
              </a:spcBef>
            </a:pPr>
            <a:endParaRPr lang="de-D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8058B-31B5-41F1-AD12-37F4B895B8C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29694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EF83E4-2577-4ADA-A1C5-07F083584B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0641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C4CAC8-A1E6-400C-9A5D-96D8144EC69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19765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562DBF-77EB-4CB9-962B-73943EDB01C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42126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978008-274F-4388-B24C-7276FD1406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6518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16F66A-273B-4B71-86AB-4CAFAFAD4A3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55712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E5B1A5-7AD3-4CCC-A4A0-89A083BAD87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77273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F6D497-C5D9-4642-AD9D-8DD04741FE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078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C5BD1-55A8-410B-B259-B0746C69B7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72149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DAD88B-77F7-46F3-943F-59A1F8BFF62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311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BC19A-438A-4AD6-B355-59EED5522A3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8328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7AB2CF-8C0D-440E-A8B4-9C3D9F3790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7857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ABF49-C28C-4A9A-B33A-9AB28C006D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4462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3BDEE-4388-4776-9353-69025ECE8B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0574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8F86F-1B1D-4F87-9CE1-015122FE74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792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6940E8-A3BD-4A4D-AA2D-0117161D59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0410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55716F-BF27-480C-A24F-3AC7FC3551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7868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4E7AEC-34C0-487D-B827-094554FE1F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3464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3E7A72-293D-4451-B957-B135F9EC4E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8896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C5E3BC-9F7D-48E4-BE81-C387382934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21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F835E37E-395D-4E05-8F09-5E6348915E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193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AA38D5-09FE-4AF7-9CE2-CEC17FC344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0519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BB0B55-3F7A-41F5-BB5D-14B7092156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69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F72C8773-3E32-423C-9CC6-ABDD06F959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93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2A7C12F0-52BB-45B6-B0D2-F837497689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87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972B9701-AD3B-4E74-B9F7-CFF8DBCF2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33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A6B71FA9-9301-4AA6-A05C-887C488E49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11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DE7F61DC-A0A3-4051-B01D-CBBCF0B921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312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22C07FC-A39E-4EF5-ADDA-69AD3A7E8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03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C2FB73BD-D941-47BF-BEE4-6DAB7539BA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1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60F5B9FE-838F-4C06-9407-3D4AF0FF4D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894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7191CDE2-7B22-47F9-B8B7-0D16F2008D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6525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3A6730E8-81E2-475E-9C6B-2E46157F99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787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CB260-54AC-4964-BCFA-51F36F0DF6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4439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6104F9-960A-4CD1-869F-D036FA427C1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3299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09F3A5-8F3C-463F-A2EF-562485F762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397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BC7516-9941-4569-BE23-2D808DD9DE3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9454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E0F681-D03F-472C-A027-6A5E50434F3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3556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D260D0-21EC-41D7-A824-0FDA93CFC54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0895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5ABD2B-1D87-4864-A12E-1B57FD3E3EB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71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0B30E1-46BF-4FC9-919C-D0F48BB89C4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0079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F01374-8CF3-4EDC-BA3D-5E8C175C9A2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0136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57569-52DA-47B4-821C-B6E4CDE2051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8743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9BF5E7-A835-4B62-8708-F086835D9BC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096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369495-270A-4F4F-861E-3E93BBE6205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972990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93AAFB-4471-45A2-AC87-42E458F0BCB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0836653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BBA137-7DE6-48E5-AD72-87316D4BB63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5256688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267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219200"/>
            <a:ext cx="42672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24448E-154E-4410-86E7-A19D0FA5766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7790139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2BC9F1-2AF4-4F2A-B501-9FBE19A2DAD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28579208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71F8E-2278-4E77-9897-3A899B68827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31681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DA12C1-82C7-4F47-AEB8-D71ACCFA7EC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23954492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8CE393-A2E4-46FA-8E0C-0FB5B84920A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41101028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9B7159-C13A-4E68-AE61-1519B237BCB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1848602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BE3F87-CD0E-4E50-AB62-51B0C173AD3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325407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381000"/>
            <a:ext cx="2171700" cy="533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362700" cy="533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A89F79-3C77-4D03-8B15-06DE0C86A30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K. Grauman, B. Leibe</a:t>
            </a:r>
          </a:p>
        </p:txBody>
      </p:sp>
    </p:spTree>
    <p:extLst>
      <p:ext uri="{BB962C8B-B14F-4D97-AF65-F5344CB8AC3E}">
        <p14:creationId xmlns:p14="http://schemas.microsoft.com/office/powerpoint/2010/main" val="31871462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0EAA8-3582-4DF0-AF9D-B679862A97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393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E2560D-ECD3-4ADC-9824-E8CBC9136C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577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72D56-9FC7-4116-8D87-CFF5FE0610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9428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2A9FD-4435-454D-8103-1F1198B691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796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F175F3-02DD-4BD6-8A5E-8F39CC147D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50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860349-AE72-4865-8702-D47E6A24A4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395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2ED7E6-2824-4DBE-BF83-6DD81F4FDD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682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48967-9B84-4368-9DF7-69DBA5ED8B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708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F03021-D989-4027-B2D5-5335805B73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128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1529E1-4071-4859-9DE9-F7B719F512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591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FFF285-4694-4AF3-A50B-9F63153F42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0625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373E6C-83D3-4E49-88B8-D78646AA41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3212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F162B4-A490-444D-BA96-6FA80262934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8705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ADC0F-E8FB-4DA1-9AC3-CD1EC1F5530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0955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B0C8B-F1B2-4055-994E-D25DEAAF0AE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405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1B17AA-C108-405B-8E2D-97A155F3D8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95331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68F54-31AB-4F6D-9F77-0C77C432EF9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9491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53AAB-6126-4736-898A-525A90C738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832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389CE0-A4C2-4AB8-BF96-1B81C040C65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96536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A0235-45A5-41E3-AB7F-197EA23003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60331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4AB636-629D-480C-AC54-C29C4A04C94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6653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BB8B52-6692-4291-82E5-9B0445173D1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93291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74FAF-6861-4BBF-9BC8-7AEE2AEB714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6226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4B0A5B-9DC2-472B-BA2C-F116D883B66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10892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64034-039C-4DE7-B87F-77B27E6D6C1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35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25C4FB-115E-4A55-9027-5118615008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5563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92DF10-23A9-4E63-A43B-A485111A83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8551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744B5F-B6B4-4F45-8EF1-6BD457B4D6C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7522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971202-422F-4E68-95F6-F27E640E76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6535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EB2333-C456-4EE3-8B4F-6BA364C458A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1477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F5FBC-9006-4070-A415-C83AA1B3C6D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95203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95F5F-5A71-4379-930E-5C064D8589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9962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B3A2E9-53C6-4700-B560-56FE426CB49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0446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BC3AE2-7065-4B04-9352-5F859FD14DE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5869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576D52-1794-4020-8EF8-6518123FC1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155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2FE7B2-EAAF-495D-8E9F-91755C2D142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45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BAFE2-D81E-45C1-A1BF-5C5381E7E78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06014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EF55F0-9A2B-4116-973F-B9F72379DB8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26835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05AC64-90C7-41FA-95A5-A7F1813C52B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9463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01BAB-CC89-4D2C-ABD8-DD8D11BF244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2550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163A2-94EA-4331-92BE-433A2E6AC12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96435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AC8BF7-80C3-4AE2-90C4-0F5AEC71C52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7685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90E305-1E9C-4A93-AC0F-12C0C319A40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1253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0AB48-32EC-417D-B38C-ADD58CB36C2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6212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C9513-DC53-477D-BC1D-06E177C799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63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53A124-7EF3-485A-AC20-AE74AC00BF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4619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D75EA6-AC93-48B3-9831-0361F7407B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6074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2E8BB4-A266-46D6-8B41-3B6830E845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9579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0B6976-56FF-494D-A706-0DD83F8101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3866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60E52C-2F21-4B65-9E6A-EA64A8D3F0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26737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AF4F2A-BC57-4E24-A894-8361692F92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6095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38D0B8-B956-47D2-A221-FBDAE6B2A7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8184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750323-1623-4FDB-B721-8601E981B1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664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291001-DAD6-4CC3-AD78-9CBD05C66C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5975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B48F36-E639-4A94-84A4-12B318E726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16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28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28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3B0F3F-B8AA-40D3-AC50-29BAAE15A83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825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4" r:id="rId1"/>
    <p:sldLayoutId id="2147484595" r:id="rId2"/>
    <p:sldLayoutId id="2147484596" r:id="rId3"/>
    <p:sldLayoutId id="2147484597" r:id="rId4"/>
    <p:sldLayoutId id="2147484598" r:id="rId5"/>
    <p:sldLayoutId id="2147484599" r:id="rId6"/>
    <p:sldLayoutId id="2147484600" r:id="rId7"/>
    <p:sldLayoutId id="2147484601" r:id="rId8"/>
    <p:sldLayoutId id="2147484602" r:id="rId9"/>
    <p:sldLayoutId id="2147484603" r:id="rId10"/>
    <p:sldLayoutId id="214748460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CC2368-3CBC-4B40-9A65-2CABDCFC4F6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9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6" r:id="rId1"/>
    <p:sldLayoutId id="2147484607" r:id="rId2"/>
    <p:sldLayoutId id="2147484608" r:id="rId3"/>
    <p:sldLayoutId id="2147484609" r:id="rId4"/>
    <p:sldLayoutId id="2147484610" r:id="rId5"/>
    <p:sldLayoutId id="2147484611" r:id="rId6"/>
    <p:sldLayoutId id="2147484612" r:id="rId7"/>
    <p:sldLayoutId id="2147484613" r:id="rId8"/>
    <p:sldLayoutId id="2147484614" r:id="rId9"/>
    <p:sldLayoutId id="2147484615" r:id="rId10"/>
    <p:sldLayoutId id="214748461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42889F-E6C1-4E09-A498-DE7A061E639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7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8" r:id="rId1"/>
    <p:sldLayoutId id="2147484499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7404BF-B3D6-40CC-AA0C-77A707DF7B1B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085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0" r:id="rId1"/>
    <p:sldLayoutId id="2147484511" r:id="rId2"/>
    <p:sldLayoutId id="2147484512" r:id="rId3"/>
    <p:sldLayoutId id="2147484513" r:id="rId4"/>
    <p:sldLayoutId id="2147484514" r:id="rId5"/>
    <p:sldLayoutId id="2147484515" r:id="rId6"/>
    <p:sldLayoutId id="2147484516" r:id="rId7"/>
    <p:sldLayoutId id="2147484517" r:id="rId8"/>
    <p:sldLayoutId id="2147484518" r:id="rId9"/>
    <p:sldLayoutId id="2147484519" r:id="rId10"/>
    <p:sldLayoutId id="214748452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7315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Titelmasterformat durch Klicken bearbeiten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6868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Textmasterformate durch Klicken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</a:p>
        </p:txBody>
      </p:sp>
      <p:sp>
        <p:nvSpPr>
          <p:cNvPr id="226509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000000"/>
                </a:solidFill>
                <a:latin typeface="+mn-l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B2D5930-95D2-4774-B6BC-2F78CDAC0A06}" type="slidenum">
              <a:rPr lang="de-DE"/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/>
          </a:p>
        </p:txBody>
      </p:sp>
      <p:sp>
        <p:nvSpPr>
          <p:cNvPr id="2265093" name="Rectangle 5"/>
          <p:cNvSpPr>
            <a:spLocks noChangeArrowheads="1"/>
          </p:cNvSpPr>
          <p:nvPr/>
        </p:nvSpPr>
        <p:spPr bwMode="auto">
          <a:xfrm>
            <a:off x="0" y="1588"/>
            <a:ext cx="381000" cy="6856412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48627"/>
                  <a:invGamma/>
                </a:schemeClr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2265094" name="Rectangle 6"/>
          <p:cNvSpPr>
            <a:spLocks noChangeArrowheads="1"/>
          </p:cNvSpPr>
          <p:nvPr/>
        </p:nvSpPr>
        <p:spPr bwMode="auto">
          <a:xfrm rot="16200000">
            <a:off x="-3144837" y="3100387"/>
            <a:ext cx="6629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FFFFF"/>
                </a:solidFill>
              </a:rPr>
              <a:t>Perceptual and Sensory Augmented Computing</a:t>
            </a:r>
          </a:p>
        </p:txBody>
      </p:sp>
      <p:sp>
        <p:nvSpPr>
          <p:cNvPr id="226509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rgbClr val="000000"/>
                </a:solidFill>
                <a:latin typeface="+mn-l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de-DE"/>
              <a:t>K. Grauman, B. Leibe</a:t>
            </a:r>
          </a:p>
        </p:txBody>
      </p:sp>
      <p:sp>
        <p:nvSpPr>
          <p:cNvPr id="2265097" name="Rectangle 9"/>
          <p:cNvSpPr>
            <a:spLocks noChangeArrowheads="1"/>
          </p:cNvSpPr>
          <p:nvPr userDrawn="1"/>
        </p:nvSpPr>
        <p:spPr bwMode="auto">
          <a:xfrm>
            <a:off x="0" y="1588"/>
            <a:ext cx="381000" cy="6884987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48627"/>
                  <a:invGamma/>
                </a:schemeClr>
              </a:gs>
            </a:gsLst>
            <a:lin ang="5400000" scaled="1"/>
          </a:gra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de-CH" sz="2000">
              <a:solidFill>
                <a:srgbClr val="FFFFFF"/>
              </a:solidFill>
            </a:endParaRPr>
          </a:p>
        </p:txBody>
      </p:sp>
      <p:sp>
        <p:nvSpPr>
          <p:cNvPr id="2265098" name="Rectangle 10"/>
          <p:cNvSpPr>
            <a:spLocks noChangeArrowheads="1"/>
          </p:cNvSpPr>
          <p:nvPr userDrawn="1"/>
        </p:nvSpPr>
        <p:spPr bwMode="auto">
          <a:xfrm rot="16200000">
            <a:off x="-3144837" y="3106737"/>
            <a:ext cx="6629400" cy="333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FFFFFF"/>
                </a:solidFill>
                <a:latin typeface="ETH-Light" charset="0"/>
              </a:rPr>
              <a:t>Visual Object Recognition Tutorial</a:t>
            </a:r>
          </a:p>
        </p:txBody>
      </p:sp>
    </p:spTree>
    <p:extLst>
      <p:ext uri="{BB962C8B-B14F-4D97-AF65-F5344CB8AC3E}">
        <p14:creationId xmlns:p14="http://schemas.microsoft.com/office/powerpoint/2010/main" val="323922399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522" r:id="rId1"/>
    <p:sldLayoutId id="2147484523" r:id="rId2"/>
    <p:sldLayoutId id="2147484524" r:id="rId3"/>
    <p:sldLayoutId id="2147484525" r:id="rId4"/>
    <p:sldLayoutId id="2147484526" r:id="rId5"/>
    <p:sldLayoutId id="2147484527" r:id="rId6"/>
    <p:sldLayoutId id="2147484528" r:id="rId7"/>
    <p:sldLayoutId id="2147484529" r:id="rId8"/>
    <p:sldLayoutId id="2147484530" r:id="rId9"/>
    <p:sldLayoutId id="2147484531" r:id="rId10"/>
    <p:sldLayoutId id="2147484532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115000"/>
        <a:buChar char="•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50000"/>
        <a:buFont typeface="Wingdings" pitchFamily="2" charset="2"/>
        <a:buChar char="Ø"/>
        <a:defRPr kumimoji="1" sz="2000" b="1">
          <a:solidFill>
            <a:schemeClr val="bg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–"/>
        <a:defRPr kumimoji="1" sz="2400" b="1">
          <a:solidFill>
            <a:schemeClr val="bg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»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B39753-96FE-4459-8E0B-56155FB7AB9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4" r:id="rId1"/>
    <p:sldLayoutId id="2147484535" r:id="rId2"/>
    <p:sldLayoutId id="2147484536" r:id="rId3"/>
    <p:sldLayoutId id="2147484537" r:id="rId4"/>
    <p:sldLayoutId id="2147484538" r:id="rId5"/>
    <p:sldLayoutId id="2147484539" r:id="rId6"/>
    <p:sldLayoutId id="2147484540" r:id="rId7"/>
    <p:sldLayoutId id="2147484541" r:id="rId8"/>
    <p:sldLayoutId id="2147484542" r:id="rId9"/>
    <p:sldLayoutId id="2147484543" r:id="rId10"/>
    <p:sldLayoutId id="214748454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712E376-D32B-438F-8484-691EAA34155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15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6" r:id="rId1"/>
    <p:sldLayoutId id="2147484547" r:id="rId2"/>
    <p:sldLayoutId id="2147484548" r:id="rId3"/>
    <p:sldLayoutId id="2147484549" r:id="rId4"/>
    <p:sldLayoutId id="2147484550" r:id="rId5"/>
    <p:sldLayoutId id="2147484551" r:id="rId6"/>
    <p:sldLayoutId id="2147484552" r:id="rId7"/>
    <p:sldLayoutId id="2147484553" r:id="rId8"/>
    <p:sldLayoutId id="2147484554" r:id="rId9"/>
    <p:sldLayoutId id="2147484555" r:id="rId10"/>
    <p:sldLayoutId id="214748455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2000"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369106A-E2AC-499C-B23B-E6032B0F013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90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8" r:id="rId1"/>
    <p:sldLayoutId id="2147484559" r:id="rId2"/>
    <p:sldLayoutId id="2147484560" r:id="rId3"/>
    <p:sldLayoutId id="2147484561" r:id="rId4"/>
    <p:sldLayoutId id="2147484562" r:id="rId5"/>
    <p:sldLayoutId id="2147484563" r:id="rId6"/>
    <p:sldLayoutId id="2147484564" r:id="rId7"/>
    <p:sldLayoutId id="2147484565" r:id="rId8"/>
    <p:sldLayoutId id="2147484566" r:id="rId9"/>
    <p:sldLayoutId id="2147484567" r:id="rId10"/>
    <p:sldLayoutId id="2147484568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A58AAAB-1415-411B-A9B7-ADF30BB6B296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868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0" r:id="rId1"/>
    <p:sldLayoutId id="2147484571" r:id="rId2"/>
    <p:sldLayoutId id="2147484572" r:id="rId3"/>
    <p:sldLayoutId id="2147484573" r:id="rId4"/>
    <p:sldLayoutId id="2147484574" r:id="rId5"/>
    <p:sldLayoutId id="2147484575" r:id="rId6"/>
    <p:sldLayoutId id="2147484576" r:id="rId7"/>
    <p:sldLayoutId id="2147484577" r:id="rId8"/>
    <p:sldLayoutId id="2147484578" r:id="rId9"/>
    <p:sldLayoutId id="2147484579" r:id="rId10"/>
    <p:sldLayoutId id="214748458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280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 b="0">
                <a:solidFill>
                  <a:srgbClr val="000000"/>
                </a:solidFill>
                <a:latin typeface="Arial" charset="0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280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>
                <a:solidFill>
                  <a:srgbClr val="000000"/>
                </a:solidFill>
                <a:latin typeface="Arial" charset="0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280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b="0">
                <a:solidFill>
                  <a:srgbClr val="000000"/>
                </a:solidFill>
                <a:latin typeface="Arial" charset="0"/>
                <a:cs typeface="+mn-cs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39BFB636-2DDB-4DBF-A427-68B16124C096}" type="slidenum">
              <a:rPr lang="en-US"/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1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2" r:id="rId1"/>
    <p:sldLayoutId id="2147484583" r:id="rId2"/>
    <p:sldLayoutId id="2147484584" r:id="rId3"/>
    <p:sldLayoutId id="2147484585" r:id="rId4"/>
    <p:sldLayoutId id="2147484586" r:id="rId5"/>
    <p:sldLayoutId id="2147484587" r:id="rId6"/>
    <p:sldLayoutId id="2147484588" r:id="rId7"/>
    <p:sldLayoutId id="2147484589" r:id="rId8"/>
    <p:sldLayoutId id="2147484590" r:id="rId9"/>
    <p:sldLayoutId id="2147484591" r:id="rId10"/>
    <p:sldLayoutId id="214748459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7" Type="http://schemas.openxmlformats.org/officeDocument/2006/relationships/image" Target="../media/image49.wmf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51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9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3.png"/><Relationship Id="rId5" Type="http://schemas.openxmlformats.org/officeDocument/2006/relationships/image" Target="../media/image50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13" Type="http://schemas.openxmlformats.org/officeDocument/2006/relationships/image" Target="../media/image65.jpeg"/><Relationship Id="rId18" Type="http://schemas.openxmlformats.org/officeDocument/2006/relationships/image" Target="../media/image70.jpeg"/><Relationship Id="rId26" Type="http://schemas.openxmlformats.org/officeDocument/2006/relationships/image" Target="../media/image78.jpeg"/><Relationship Id="rId3" Type="http://schemas.openxmlformats.org/officeDocument/2006/relationships/image" Target="../media/image55.jpeg"/><Relationship Id="rId21" Type="http://schemas.openxmlformats.org/officeDocument/2006/relationships/image" Target="../media/image73.jpeg"/><Relationship Id="rId7" Type="http://schemas.openxmlformats.org/officeDocument/2006/relationships/image" Target="../media/image59.jpeg"/><Relationship Id="rId12" Type="http://schemas.openxmlformats.org/officeDocument/2006/relationships/image" Target="../media/image64.jpeg"/><Relationship Id="rId17" Type="http://schemas.openxmlformats.org/officeDocument/2006/relationships/image" Target="../media/image69.jpeg"/><Relationship Id="rId25" Type="http://schemas.openxmlformats.org/officeDocument/2006/relationships/image" Target="../media/image77.jpeg"/><Relationship Id="rId2" Type="http://schemas.openxmlformats.org/officeDocument/2006/relationships/image" Target="../media/image54.jpeg"/><Relationship Id="rId16" Type="http://schemas.openxmlformats.org/officeDocument/2006/relationships/image" Target="../media/image68.jpeg"/><Relationship Id="rId20" Type="http://schemas.openxmlformats.org/officeDocument/2006/relationships/image" Target="../media/image72.jpeg"/><Relationship Id="rId29" Type="http://schemas.openxmlformats.org/officeDocument/2006/relationships/image" Target="../media/image81.jpeg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58.jpeg"/><Relationship Id="rId11" Type="http://schemas.openxmlformats.org/officeDocument/2006/relationships/image" Target="../media/image63.jpeg"/><Relationship Id="rId24" Type="http://schemas.openxmlformats.org/officeDocument/2006/relationships/image" Target="../media/image76.jpeg"/><Relationship Id="rId5" Type="http://schemas.openxmlformats.org/officeDocument/2006/relationships/image" Target="../media/image57.jpeg"/><Relationship Id="rId15" Type="http://schemas.openxmlformats.org/officeDocument/2006/relationships/image" Target="../media/image67.jpeg"/><Relationship Id="rId23" Type="http://schemas.openxmlformats.org/officeDocument/2006/relationships/image" Target="../media/image75.jpeg"/><Relationship Id="rId28" Type="http://schemas.openxmlformats.org/officeDocument/2006/relationships/image" Target="../media/image80.jpeg"/><Relationship Id="rId10" Type="http://schemas.openxmlformats.org/officeDocument/2006/relationships/image" Target="../media/image62.jpeg"/><Relationship Id="rId19" Type="http://schemas.openxmlformats.org/officeDocument/2006/relationships/image" Target="../media/image71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Relationship Id="rId14" Type="http://schemas.openxmlformats.org/officeDocument/2006/relationships/image" Target="../media/image66.jpeg"/><Relationship Id="rId22" Type="http://schemas.openxmlformats.org/officeDocument/2006/relationships/image" Target="../media/image74.jpeg"/><Relationship Id="rId27" Type="http://schemas.openxmlformats.org/officeDocument/2006/relationships/image" Target="../media/image7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7.xml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Generic </a:t>
            </a:r>
            <a:r>
              <a:rPr lang="en-US" dirty="0" smtClean="0"/>
              <a:t>Object Recognition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Slides adapted from Kristen </a:t>
            </a:r>
            <a:r>
              <a:rPr lang="en-US" sz="2000" dirty="0" err="1" smtClean="0"/>
              <a:t>Grauman</a:t>
            </a:r>
            <a:r>
              <a:rPr lang="en-US" sz="2000" dirty="0" smtClean="0"/>
              <a:t> and Lana </a:t>
            </a:r>
            <a:r>
              <a:rPr lang="en-US" sz="2000" dirty="0" err="1" smtClean="0"/>
              <a:t>Lazebnik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K. Grauman, B. Leibe</a:t>
            </a:r>
          </a:p>
        </p:txBody>
      </p:sp>
      <p:sp>
        <p:nvSpPr>
          <p:cNvPr id="35843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200" smtClean="0">
                <a:solidFill>
                  <a:srgbClr val="000000"/>
                </a:solidFill>
                <a:latin typeface="Trebuchet MS" pitchFamily="34" charset="0"/>
              </a:rPr>
              <a:t>K. Grauman, B. Leibe</a:t>
            </a: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Object Categorization</a:t>
            </a:r>
            <a:endParaRPr lang="de-CH" dirty="0" smtClean="0"/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 smtClean="0"/>
              <a:t>Task Description</a:t>
            </a:r>
          </a:p>
          <a:p>
            <a:pPr lvl="1"/>
            <a:r>
              <a:rPr lang="en-US" dirty="0" smtClean="0"/>
              <a:t>“Given a small number of  training images of a category, recognize a-priori unknown instances of that category and assign the correct category label.”</a:t>
            </a:r>
          </a:p>
          <a:p>
            <a:pPr lvl="1">
              <a:buFont typeface="Wingdings" pitchFamily="2" charset="2"/>
              <a:buNone/>
            </a:pPr>
            <a:endParaRPr lang="en-US" dirty="0" smtClean="0"/>
          </a:p>
          <a:p>
            <a:r>
              <a:rPr lang="en-US" dirty="0" smtClean="0"/>
              <a:t>Which categories are feasible visually?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03350" y="3962400"/>
            <a:ext cx="6624638" cy="1876425"/>
            <a:chOff x="884" y="2792"/>
            <a:chExt cx="4173" cy="1182"/>
          </a:xfrm>
        </p:grpSpPr>
        <p:pic>
          <p:nvPicPr>
            <p:cNvPr id="35847" name="Picture 5" descr="dog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2" y="2792"/>
              <a:ext cx="680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848" name="Group 6"/>
            <p:cNvGrpSpPr>
              <a:grpSpLocks/>
            </p:cNvGrpSpPr>
            <p:nvPr/>
          </p:nvGrpSpPr>
          <p:grpSpPr bwMode="auto">
            <a:xfrm>
              <a:off x="884" y="3563"/>
              <a:ext cx="4173" cy="411"/>
              <a:chOff x="884" y="3521"/>
              <a:chExt cx="4173" cy="411"/>
            </a:xfrm>
          </p:grpSpPr>
          <p:sp>
            <p:nvSpPr>
              <p:cNvPr id="35849" name="Text Box 7"/>
              <p:cNvSpPr txBox="1">
                <a:spLocks noChangeArrowheads="1"/>
              </p:cNvSpPr>
              <p:nvPr/>
            </p:nvSpPr>
            <p:spPr bwMode="auto">
              <a:xfrm>
                <a:off x="1655" y="3566"/>
                <a:ext cx="633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smtClean="0">
                    <a:solidFill>
                      <a:srgbClr val="000000"/>
                    </a:solidFill>
                    <a:latin typeface="ETH Light"/>
                  </a:rPr>
                  <a:t>German</a:t>
                </a:r>
                <a:br>
                  <a:rPr lang="en-US" sz="1600" b="1" smtClean="0">
                    <a:solidFill>
                      <a:srgbClr val="000000"/>
                    </a:solidFill>
                    <a:latin typeface="ETH Light"/>
                  </a:rPr>
                </a:br>
                <a:r>
                  <a:rPr lang="en-US" sz="1600" b="1" smtClean="0">
                    <a:solidFill>
                      <a:srgbClr val="000000"/>
                    </a:solidFill>
                    <a:latin typeface="ETH Light"/>
                  </a:rPr>
                  <a:t>shepherd</a:t>
                </a:r>
                <a:endParaRPr lang="de-CH" sz="1600" b="1" smtClean="0">
                  <a:solidFill>
                    <a:srgbClr val="000000"/>
                  </a:solidFill>
                  <a:latin typeface="ETH Light"/>
                </a:endParaRPr>
              </a:p>
            </p:txBody>
          </p:sp>
          <p:sp>
            <p:nvSpPr>
              <p:cNvPr id="35850" name="Text Box 8"/>
              <p:cNvSpPr txBox="1">
                <a:spLocks noChangeArrowheads="1"/>
              </p:cNvSpPr>
              <p:nvPr/>
            </p:nvSpPr>
            <p:spPr bwMode="auto">
              <a:xfrm>
                <a:off x="3606" y="3566"/>
                <a:ext cx="503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smtClean="0">
                    <a:solidFill>
                      <a:srgbClr val="000000"/>
                    </a:solidFill>
                    <a:latin typeface="ETH Light"/>
                  </a:rPr>
                  <a:t>animal</a:t>
                </a:r>
                <a:endParaRPr lang="de-CH" sz="1600" b="1" smtClean="0">
                  <a:solidFill>
                    <a:srgbClr val="000000"/>
                  </a:solidFill>
                  <a:latin typeface="ETH Light"/>
                </a:endParaRPr>
              </a:p>
            </p:txBody>
          </p:sp>
          <p:sp>
            <p:nvSpPr>
              <p:cNvPr id="35851" name="Text Box 9"/>
              <p:cNvSpPr txBox="1">
                <a:spLocks noChangeArrowheads="1"/>
              </p:cNvSpPr>
              <p:nvPr/>
            </p:nvSpPr>
            <p:spPr bwMode="auto">
              <a:xfrm>
                <a:off x="2744" y="3566"/>
                <a:ext cx="32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smtClean="0">
                    <a:solidFill>
                      <a:srgbClr val="000000"/>
                    </a:solidFill>
                    <a:latin typeface="ETH Light"/>
                  </a:rPr>
                  <a:t>dog</a:t>
                </a:r>
                <a:endParaRPr lang="de-CH" sz="1600" b="1" smtClean="0">
                  <a:solidFill>
                    <a:srgbClr val="000000"/>
                  </a:solidFill>
                  <a:latin typeface="ETH Light"/>
                </a:endParaRPr>
              </a:p>
            </p:txBody>
          </p:sp>
          <p:sp>
            <p:nvSpPr>
              <p:cNvPr id="35852" name="Text Box 10"/>
              <p:cNvSpPr txBox="1">
                <a:spLocks noChangeArrowheads="1"/>
              </p:cNvSpPr>
              <p:nvPr/>
            </p:nvSpPr>
            <p:spPr bwMode="auto">
              <a:xfrm>
                <a:off x="4422" y="3566"/>
                <a:ext cx="430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smtClean="0">
                    <a:solidFill>
                      <a:srgbClr val="000000"/>
                    </a:solidFill>
                    <a:latin typeface="ETH Light"/>
                  </a:rPr>
                  <a:t>living</a:t>
                </a:r>
                <a:br>
                  <a:rPr lang="en-US" sz="1600" b="1" smtClean="0">
                    <a:solidFill>
                      <a:srgbClr val="000000"/>
                    </a:solidFill>
                    <a:latin typeface="ETH Light"/>
                  </a:rPr>
                </a:br>
                <a:r>
                  <a:rPr lang="en-US" sz="1600" b="1" smtClean="0">
                    <a:solidFill>
                      <a:srgbClr val="000000"/>
                    </a:solidFill>
                    <a:latin typeface="ETH Light"/>
                  </a:rPr>
                  <a:t>being</a:t>
                </a:r>
                <a:endParaRPr lang="de-CH" sz="1600" b="1" smtClean="0">
                  <a:solidFill>
                    <a:srgbClr val="000000"/>
                  </a:solidFill>
                  <a:latin typeface="ETH Light"/>
                </a:endParaRPr>
              </a:p>
            </p:txBody>
          </p:sp>
          <p:sp>
            <p:nvSpPr>
              <p:cNvPr id="35853" name="Text Box 11"/>
              <p:cNvSpPr txBox="1">
                <a:spLocks noChangeArrowheads="1"/>
              </p:cNvSpPr>
              <p:nvPr/>
            </p:nvSpPr>
            <p:spPr bwMode="auto">
              <a:xfrm>
                <a:off x="884" y="3566"/>
                <a:ext cx="46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 b="1" smtClean="0">
                    <a:solidFill>
                      <a:srgbClr val="000000"/>
                    </a:solidFill>
                    <a:latin typeface="ETH Light"/>
                  </a:rPr>
                  <a:t>“Fido”</a:t>
                </a:r>
                <a:endParaRPr lang="de-CH" sz="1600" b="1" smtClean="0">
                  <a:solidFill>
                    <a:srgbClr val="000000"/>
                  </a:solidFill>
                  <a:latin typeface="ETH Light"/>
                </a:endParaRPr>
              </a:p>
            </p:txBody>
          </p:sp>
          <p:sp>
            <p:nvSpPr>
              <p:cNvPr id="35854" name="Line 12"/>
              <p:cNvSpPr>
                <a:spLocks noChangeShapeType="1"/>
              </p:cNvSpPr>
              <p:nvPr/>
            </p:nvSpPr>
            <p:spPr bwMode="auto">
              <a:xfrm>
                <a:off x="884" y="3521"/>
                <a:ext cx="4173" cy="0"/>
              </a:xfrm>
              <a:prstGeom prst="line">
                <a:avLst/>
              </a:prstGeom>
              <a:noFill/>
              <a:ln w="19050" cap="sq">
                <a:solidFill>
                  <a:schemeClr val="bg2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515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K. Grauman, B. Leibe</a:t>
            </a:r>
          </a:p>
        </p:txBody>
      </p:sp>
      <p:sp>
        <p:nvSpPr>
          <p:cNvPr id="36867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200" smtClean="0">
                <a:solidFill>
                  <a:srgbClr val="000000"/>
                </a:solidFill>
                <a:latin typeface="Trebuchet MS" pitchFamily="34" charset="0"/>
              </a:rPr>
              <a:t>K. Grauman, B. Leibe</a:t>
            </a:r>
          </a:p>
        </p:txBody>
      </p:sp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6227763" y="0"/>
            <a:ext cx="2916237" cy="2205038"/>
          </a:xfrm>
          <a:prstGeom prst="rect">
            <a:avLst/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2000" smtClean="0">
              <a:solidFill>
                <a:srgbClr val="FFFFFF"/>
              </a:solidFill>
            </a:endParaRP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Visual Object Categories</a:t>
            </a:r>
          </a:p>
        </p:txBody>
      </p:sp>
      <p:sp>
        <p:nvSpPr>
          <p:cNvPr id="36870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84313"/>
            <a:ext cx="8686800" cy="4495800"/>
          </a:xfrm>
        </p:spPr>
        <p:txBody>
          <a:bodyPr/>
          <a:lstStyle/>
          <a:p>
            <a:r>
              <a:rPr lang="en-US" smtClean="0"/>
              <a:t>Basic Level Categories in human categorization </a:t>
            </a:r>
            <a:br>
              <a:rPr lang="en-US" smtClean="0"/>
            </a:br>
            <a:r>
              <a:rPr lang="en-US" sz="2000" smtClean="0"/>
              <a:t>[Rosch 76, Lakoff 87]</a:t>
            </a:r>
            <a:endParaRPr lang="en-US" smtClean="0"/>
          </a:p>
          <a:p>
            <a:pPr lvl="1"/>
            <a:r>
              <a:rPr lang="en-US" smtClean="0"/>
              <a:t>The highest level at which category members have similar perceived shape</a:t>
            </a:r>
          </a:p>
          <a:p>
            <a:pPr lvl="1"/>
            <a:r>
              <a:rPr lang="en-US" smtClean="0"/>
              <a:t>The highest level at which a single mental image reflects the entire category</a:t>
            </a:r>
          </a:p>
          <a:p>
            <a:pPr lvl="1"/>
            <a:r>
              <a:rPr lang="en-US" smtClean="0"/>
              <a:t>The level at which human subjects are usually fastest at identifying category members</a:t>
            </a:r>
          </a:p>
          <a:p>
            <a:pPr lvl="1"/>
            <a:r>
              <a:rPr lang="en-US" smtClean="0"/>
              <a:t>The first level named and understood by children </a:t>
            </a:r>
          </a:p>
          <a:p>
            <a:pPr lvl="1"/>
            <a:r>
              <a:rPr lang="en-US" smtClean="0"/>
              <a:t>The highest level at which a person uses similar motor actions for interaction with category members</a:t>
            </a:r>
          </a:p>
        </p:txBody>
      </p:sp>
    </p:spTree>
    <p:extLst>
      <p:ext uri="{BB962C8B-B14F-4D97-AF65-F5344CB8AC3E}">
        <p14:creationId xmlns:p14="http://schemas.microsoft.com/office/powerpoint/2010/main" val="305188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K. Grauman, B. Leibe</a:t>
            </a:r>
          </a:p>
        </p:txBody>
      </p:sp>
      <p:sp>
        <p:nvSpPr>
          <p:cNvPr id="37891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200" smtClean="0">
                <a:solidFill>
                  <a:srgbClr val="000000"/>
                </a:solidFill>
                <a:latin typeface="Trebuchet MS" pitchFamily="34" charset="0"/>
              </a:rPr>
              <a:t>K. Grauman, B. Leibe</a:t>
            </a:r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Visual Object Categories</a:t>
            </a:r>
          </a:p>
        </p:txBody>
      </p:sp>
      <p:sp>
        <p:nvSpPr>
          <p:cNvPr id="720900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smtClean="0"/>
              <a:t>Basic-level categories in humans seem to be defined predominantly visually.</a:t>
            </a:r>
          </a:p>
          <a:p>
            <a:r>
              <a:rPr lang="en-US" smtClean="0"/>
              <a:t>There is evidence that humans (usually)</a:t>
            </a:r>
            <a:br>
              <a:rPr lang="en-US" smtClean="0"/>
            </a:br>
            <a:r>
              <a:rPr lang="en-US" smtClean="0"/>
              <a:t> start with basic-level categorization </a:t>
            </a:r>
            <a:br>
              <a:rPr lang="en-US" smtClean="0"/>
            </a:br>
            <a:r>
              <a:rPr lang="en-US" i="1" smtClean="0"/>
              <a:t>before</a:t>
            </a:r>
            <a:r>
              <a:rPr lang="en-US" smtClean="0"/>
              <a:t> doing identification.</a:t>
            </a:r>
          </a:p>
          <a:p>
            <a:pPr lvl="1">
              <a:buFont typeface="Wingdings" pitchFamily="2" charset="2"/>
              <a:buNone/>
            </a:pPr>
            <a:r>
              <a:rPr lang="en-US" smtClean="0">
                <a:sym typeface="Symbol" pitchFamily="18" charset="2"/>
              </a:rPr>
              <a:t> Basic-level c</a:t>
            </a:r>
            <a:r>
              <a:rPr lang="en-US" smtClean="0"/>
              <a:t>ategorization is easier</a:t>
            </a:r>
            <a:br>
              <a:rPr lang="en-US" smtClean="0"/>
            </a:br>
            <a:r>
              <a:rPr lang="en-US" smtClean="0"/>
              <a:t> and faster for humans than object</a:t>
            </a:r>
            <a:br>
              <a:rPr lang="en-US" smtClean="0"/>
            </a:br>
            <a:r>
              <a:rPr lang="en-US" smtClean="0"/>
              <a:t> identification!</a:t>
            </a:r>
          </a:p>
          <a:p>
            <a:pPr lvl="1">
              <a:buFont typeface="Symbol" pitchFamily="18" charset="2"/>
              <a:buChar char="Þ"/>
            </a:pPr>
            <a:r>
              <a:rPr lang="en-US" smtClean="0"/>
              <a:t>How does this transfer to automatic </a:t>
            </a:r>
          </a:p>
          <a:p>
            <a:pPr lvl="1">
              <a:buFont typeface="Wingdings" pitchFamily="2" charset="2"/>
              <a:buNone/>
            </a:pPr>
            <a:r>
              <a:rPr lang="en-US" smtClean="0"/>
              <a:t>	classification algorithms?</a:t>
            </a:r>
          </a:p>
        </p:txBody>
      </p:sp>
      <p:sp>
        <p:nvSpPr>
          <p:cNvPr id="37894" name="Text Box 4"/>
          <p:cNvSpPr txBox="1">
            <a:spLocks noChangeArrowheads="1"/>
          </p:cNvSpPr>
          <p:nvPr/>
        </p:nvSpPr>
        <p:spPr bwMode="auto">
          <a:xfrm>
            <a:off x="5292725" y="4711700"/>
            <a:ext cx="13128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99"/>
                </a:solidFill>
                <a:latin typeface="Trebuchet MS" pitchFamily="34" charset="0"/>
              </a:rPr>
              <a:t>Basic level</a:t>
            </a:r>
          </a:p>
        </p:txBody>
      </p:sp>
      <p:sp>
        <p:nvSpPr>
          <p:cNvPr id="37895" name="Text Box 5"/>
          <p:cNvSpPr txBox="1">
            <a:spLocks noChangeArrowheads="1"/>
          </p:cNvSpPr>
          <p:nvPr/>
        </p:nvSpPr>
        <p:spPr bwMode="auto">
          <a:xfrm>
            <a:off x="5173663" y="6021388"/>
            <a:ext cx="12985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99"/>
                </a:solidFill>
                <a:latin typeface="Trebuchet MS" pitchFamily="34" charset="0"/>
              </a:rPr>
              <a:t>Individual </a:t>
            </a:r>
            <a:br>
              <a:rPr lang="en-US" b="1" smtClean="0">
                <a:solidFill>
                  <a:srgbClr val="000099"/>
                </a:solidFill>
                <a:latin typeface="Trebuchet MS" pitchFamily="34" charset="0"/>
              </a:rPr>
            </a:br>
            <a:r>
              <a:rPr lang="en-US" b="1" smtClean="0">
                <a:solidFill>
                  <a:srgbClr val="000099"/>
                </a:solidFill>
                <a:latin typeface="Trebuchet MS" pitchFamily="34" charset="0"/>
              </a:rPr>
              <a:t>level</a:t>
            </a:r>
          </a:p>
        </p:txBody>
      </p:sp>
      <p:sp>
        <p:nvSpPr>
          <p:cNvPr id="37896" name="Text Box 6"/>
          <p:cNvSpPr txBox="1">
            <a:spLocks noChangeArrowheads="1"/>
          </p:cNvSpPr>
          <p:nvPr/>
        </p:nvSpPr>
        <p:spPr bwMode="auto">
          <a:xfrm>
            <a:off x="5980113" y="3360738"/>
            <a:ext cx="11477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99"/>
                </a:solidFill>
                <a:latin typeface="Trebuchet MS" pitchFamily="34" charset="0"/>
              </a:rPr>
              <a:t>Abstract </a:t>
            </a:r>
            <a:br>
              <a:rPr lang="en-US" b="1" smtClean="0">
                <a:solidFill>
                  <a:srgbClr val="000099"/>
                </a:solidFill>
                <a:latin typeface="Trebuchet MS" pitchFamily="34" charset="0"/>
              </a:rPr>
            </a:br>
            <a:r>
              <a:rPr lang="en-US" b="1" smtClean="0">
                <a:solidFill>
                  <a:srgbClr val="000099"/>
                </a:solidFill>
                <a:latin typeface="Trebuchet MS" pitchFamily="34" charset="0"/>
              </a:rPr>
              <a:t>levels</a:t>
            </a:r>
          </a:p>
        </p:txBody>
      </p:sp>
      <p:grpSp>
        <p:nvGrpSpPr>
          <p:cNvPr id="37897" name="Group 7"/>
          <p:cNvGrpSpPr>
            <a:grpSpLocks/>
          </p:cNvGrpSpPr>
          <p:nvPr/>
        </p:nvGrpSpPr>
        <p:grpSpPr bwMode="auto">
          <a:xfrm>
            <a:off x="7019925" y="6070600"/>
            <a:ext cx="900113" cy="466725"/>
            <a:chOff x="4422" y="3824"/>
            <a:chExt cx="567" cy="294"/>
          </a:xfrm>
        </p:grpSpPr>
        <p:sp>
          <p:nvSpPr>
            <p:cNvPr id="37942" name="Text Box 8"/>
            <p:cNvSpPr txBox="1">
              <a:spLocks noChangeArrowheads="1"/>
            </p:cNvSpPr>
            <p:nvPr/>
          </p:nvSpPr>
          <p:spPr bwMode="auto">
            <a:xfrm>
              <a:off x="4434" y="3855"/>
              <a:ext cx="54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mtClean="0">
                  <a:solidFill>
                    <a:srgbClr val="000000"/>
                  </a:solidFill>
                  <a:latin typeface="Trebuchet MS" pitchFamily="34" charset="0"/>
                </a:rPr>
                <a:t>“Fido”</a:t>
              </a:r>
            </a:p>
          </p:txBody>
        </p:sp>
        <p:sp>
          <p:nvSpPr>
            <p:cNvPr id="37943" name="Oval 9"/>
            <p:cNvSpPr>
              <a:spLocks noChangeArrowheads="1"/>
            </p:cNvSpPr>
            <p:nvPr/>
          </p:nvSpPr>
          <p:spPr bwMode="auto">
            <a:xfrm>
              <a:off x="4422" y="3824"/>
              <a:ext cx="567" cy="294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37898" name="Group 10"/>
          <p:cNvGrpSpPr>
            <a:grpSpLocks/>
          </p:cNvGrpSpPr>
          <p:nvPr/>
        </p:nvGrpSpPr>
        <p:grpSpPr bwMode="auto">
          <a:xfrm>
            <a:off x="7019925" y="4691063"/>
            <a:ext cx="612775" cy="466725"/>
            <a:chOff x="4422" y="3249"/>
            <a:chExt cx="386" cy="294"/>
          </a:xfrm>
        </p:grpSpPr>
        <p:sp>
          <p:nvSpPr>
            <p:cNvPr id="37940" name="Text Box 11"/>
            <p:cNvSpPr txBox="1">
              <a:spLocks noChangeArrowheads="1"/>
            </p:cNvSpPr>
            <p:nvPr/>
          </p:nvSpPr>
          <p:spPr bwMode="auto">
            <a:xfrm>
              <a:off x="4455" y="3295"/>
              <a:ext cx="32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smtClean="0">
                  <a:solidFill>
                    <a:srgbClr val="000000"/>
                  </a:solidFill>
                  <a:latin typeface="Trebuchet MS" pitchFamily="34" charset="0"/>
                </a:rPr>
                <a:t>dog</a:t>
              </a:r>
            </a:p>
          </p:txBody>
        </p:sp>
        <p:sp>
          <p:nvSpPr>
            <p:cNvPr id="37941" name="Oval 12"/>
            <p:cNvSpPr>
              <a:spLocks noChangeArrowheads="1"/>
            </p:cNvSpPr>
            <p:nvPr/>
          </p:nvSpPr>
          <p:spPr bwMode="auto">
            <a:xfrm>
              <a:off x="4422" y="3249"/>
              <a:ext cx="386" cy="294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37899" name="Group 13"/>
          <p:cNvGrpSpPr>
            <a:grpSpLocks/>
          </p:cNvGrpSpPr>
          <p:nvPr/>
        </p:nvGrpSpPr>
        <p:grpSpPr bwMode="auto">
          <a:xfrm>
            <a:off x="7993063" y="2997200"/>
            <a:ext cx="900112" cy="466725"/>
            <a:chOff x="4500" y="2546"/>
            <a:chExt cx="567" cy="294"/>
          </a:xfrm>
        </p:grpSpPr>
        <p:sp>
          <p:nvSpPr>
            <p:cNvPr id="37938" name="Text Box 14"/>
            <p:cNvSpPr txBox="1">
              <a:spLocks noChangeArrowheads="1"/>
            </p:cNvSpPr>
            <p:nvPr/>
          </p:nvSpPr>
          <p:spPr bwMode="auto">
            <a:xfrm>
              <a:off x="4533" y="2593"/>
              <a:ext cx="5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smtClean="0">
                  <a:solidFill>
                    <a:srgbClr val="000000"/>
                  </a:solidFill>
                  <a:latin typeface="Trebuchet MS" pitchFamily="34" charset="0"/>
                </a:rPr>
                <a:t>animal</a:t>
              </a:r>
            </a:p>
          </p:txBody>
        </p:sp>
        <p:sp>
          <p:nvSpPr>
            <p:cNvPr id="37939" name="Oval 15"/>
            <p:cNvSpPr>
              <a:spLocks noChangeArrowheads="1"/>
            </p:cNvSpPr>
            <p:nvPr/>
          </p:nvSpPr>
          <p:spPr bwMode="auto">
            <a:xfrm>
              <a:off x="4500" y="2546"/>
              <a:ext cx="567" cy="294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37900" name="Group 16"/>
          <p:cNvGrpSpPr>
            <a:grpSpLocks/>
          </p:cNvGrpSpPr>
          <p:nvPr/>
        </p:nvGrpSpPr>
        <p:grpSpPr bwMode="auto">
          <a:xfrm>
            <a:off x="7596188" y="3824288"/>
            <a:ext cx="1368425" cy="466725"/>
            <a:chOff x="4377" y="2795"/>
            <a:chExt cx="862" cy="294"/>
          </a:xfrm>
        </p:grpSpPr>
        <p:sp>
          <p:nvSpPr>
            <p:cNvPr id="37936" name="Text Box 17"/>
            <p:cNvSpPr txBox="1">
              <a:spLocks noChangeArrowheads="1"/>
            </p:cNvSpPr>
            <p:nvPr/>
          </p:nvSpPr>
          <p:spPr bwMode="auto">
            <a:xfrm>
              <a:off x="4444" y="2841"/>
              <a:ext cx="72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smtClean="0">
                  <a:solidFill>
                    <a:srgbClr val="000000"/>
                  </a:solidFill>
                  <a:latin typeface="Trebuchet MS" pitchFamily="34" charset="0"/>
                </a:rPr>
                <a:t>quadruped</a:t>
              </a:r>
            </a:p>
          </p:txBody>
        </p:sp>
        <p:sp>
          <p:nvSpPr>
            <p:cNvPr id="37937" name="Oval 18"/>
            <p:cNvSpPr>
              <a:spLocks noChangeArrowheads="1"/>
            </p:cNvSpPr>
            <p:nvPr/>
          </p:nvSpPr>
          <p:spPr bwMode="auto">
            <a:xfrm>
              <a:off x="4377" y="2795"/>
              <a:ext cx="862" cy="294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37901" name="Group 19"/>
          <p:cNvGrpSpPr>
            <a:grpSpLocks/>
          </p:cNvGrpSpPr>
          <p:nvPr/>
        </p:nvGrpSpPr>
        <p:grpSpPr bwMode="auto">
          <a:xfrm>
            <a:off x="6372225" y="5381625"/>
            <a:ext cx="1079500" cy="581025"/>
            <a:chOff x="4014" y="3390"/>
            <a:chExt cx="771" cy="366"/>
          </a:xfrm>
        </p:grpSpPr>
        <p:sp>
          <p:nvSpPr>
            <p:cNvPr id="37934" name="Text Box 20"/>
            <p:cNvSpPr txBox="1">
              <a:spLocks noChangeArrowheads="1"/>
            </p:cNvSpPr>
            <p:nvPr/>
          </p:nvSpPr>
          <p:spPr bwMode="auto">
            <a:xfrm>
              <a:off x="4038" y="3390"/>
              <a:ext cx="725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smtClean="0">
                  <a:solidFill>
                    <a:srgbClr val="000000"/>
                  </a:solidFill>
                  <a:latin typeface="Trebuchet MS" pitchFamily="34" charset="0"/>
                </a:rPr>
                <a:t>German</a:t>
              </a:r>
              <a:br>
                <a:rPr lang="en-US" sz="1600" smtClean="0">
                  <a:solidFill>
                    <a:srgbClr val="000000"/>
                  </a:solidFill>
                  <a:latin typeface="Trebuchet MS" pitchFamily="34" charset="0"/>
                </a:rPr>
              </a:br>
              <a:r>
                <a:rPr lang="en-US" sz="1600" smtClean="0">
                  <a:solidFill>
                    <a:srgbClr val="000000"/>
                  </a:solidFill>
                  <a:latin typeface="Trebuchet MS" pitchFamily="34" charset="0"/>
                </a:rPr>
                <a:t>shepherd</a:t>
              </a:r>
            </a:p>
          </p:txBody>
        </p:sp>
        <p:sp>
          <p:nvSpPr>
            <p:cNvPr id="37935" name="Oval 21"/>
            <p:cNvSpPr>
              <a:spLocks noChangeArrowheads="1"/>
            </p:cNvSpPr>
            <p:nvPr/>
          </p:nvSpPr>
          <p:spPr bwMode="auto">
            <a:xfrm>
              <a:off x="4014" y="3390"/>
              <a:ext cx="771" cy="365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 smtClean="0">
                <a:solidFill>
                  <a:srgbClr val="FFFFFF"/>
                </a:solidFill>
              </a:endParaRPr>
            </a:p>
          </p:txBody>
        </p:sp>
      </p:grpSp>
      <p:cxnSp>
        <p:nvCxnSpPr>
          <p:cNvPr id="37902" name="AutoShape 22"/>
          <p:cNvCxnSpPr>
            <a:cxnSpLocks noChangeShapeType="1"/>
            <a:stCxn id="37939" idx="4"/>
            <a:endCxn id="37937" idx="0"/>
          </p:cNvCxnSpPr>
          <p:nvPr/>
        </p:nvCxnSpPr>
        <p:spPr bwMode="auto">
          <a:xfrm flipH="1">
            <a:off x="8280400" y="3463925"/>
            <a:ext cx="163513" cy="360363"/>
          </a:xfrm>
          <a:prstGeom prst="straightConnector1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3" name="AutoShape 23"/>
          <p:cNvCxnSpPr>
            <a:cxnSpLocks noChangeShapeType="1"/>
            <a:stCxn id="37937" idx="4"/>
            <a:endCxn id="37941" idx="0"/>
          </p:cNvCxnSpPr>
          <p:nvPr/>
        </p:nvCxnSpPr>
        <p:spPr bwMode="auto">
          <a:xfrm flipH="1">
            <a:off x="7326313" y="4291013"/>
            <a:ext cx="954087" cy="400050"/>
          </a:xfrm>
          <a:prstGeom prst="straightConnector1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4" name="AutoShape 24"/>
          <p:cNvCxnSpPr>
            <a:cxnSpLocks noChangeShapeType="1"/>
            <a:stCxn id="37935" idx="4"/>
            <a:endCxn id="37943" idx="0"/>
          </p:cNvCxnSpPr>
          <p:nvPr/>
        </p:nvCxnSpPr>
        <p:spPr bwMode="auto">
          <a:xfrm>
            <a:off x="6911975" y="5961063"/>
            <a:ext cx="558800" cy="109537"/>
          </a:xfrm>
          <a:prstGeom prst="straightConnector1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5" name="AutoShape 25"/>
          <p:cNvCxnSpPr>
            <a:cxnSpLocks noChangeShapeType="1"/>
            <a:stCxn id="37941" idx="4"/>
            <a:endCxn id="37935" idx="0"/>
          </p:cNvCxnSpPr>
          <p:nvPr/>
        </p:nvCxnSpPr>
        <p:spPr bwMode="auto">
          <a:xfrm flipH="1">
            <a:off x="6911975" y="5157788"/>
            <a:ext cx="414338" cy="223837"/>
          </a:xfrm>
          <a:prstGeom prst="straightConnector1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7906" name="Group 26"/>
          <p:cNvGrpSpPr>
            <a:grpSpLocks/>
          </p:cNvGrpSpPr>
          <p:nvPr/>
        </p:nvGrpSpPr>
        <p:grpSpPr bwMode="auto">
          <a:xfrm>
            <a:off x="7637463" y="5373688"/>
            <a:ext cx="1108075" cy="574675"/>
            <a:chOff x="4808" y="3271"/>
            <a:chExt cx="818" cy="453"/>
          </a:xfrm>
        </p:grpSpPr>
        <p:sp>
          <p:nvSpPr>
            <p:cNvPr id="37932" name="Text Box 27"/>
            <p:cNvSpPr txBox="1">
              <a:spLocks noChangeArrowheads="1"/>
            </p:cNvSpPr>
            <p:nvPr/>
          </p:nvSpPr>
          <p:spPr bwMode="auto">
            <a:xfrm>
              <a:off x="4808" y="3365"/>
              <a:ext cx="818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smtClean="0">
                  <a:solidFill>
                    <a:srgbClr val="000000"/>
                  </a:solidFill>
                  <a:latin typeface="Trebuchet MS" pitchFamily="34" charset="0"/>
                </a:rPr>
                <a:t>Doberman</a:t>
              </a:r>
            </a:p>
          </p:txBody>
        </p:sp>
        <p:sp>
          <p:nvSpPr>
            <p:cNvPr id="37933" name="Oval 28"/>
            <p:cNvSpPr>
              <a:spLocks noChangeArrowheads="1"/>
            </p:cNvSpPr>
            <p:nvPr/>
          </p:nvSpPr>
          <p:spPr bwMode="auto">
            <a:xfrm>
              <a:off x="4830" y="3271"/>
              <a:ext cx="771" cy="453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 smtClean="0">
                <a:solidFill>
                  <a:srgbClr val="FFFFFF"/>
                </a:solidFill>
              </a:endParaRPr>
            </a:p>
          </p:txBody>
        </p:sp>
      </p:grpSp>
      <p:cxnSp>
        <p:nvCxnSpPr>
          <p:cNvPr id="37907" name="AutoShape 29"/>
          <p:cNvCxnSpPr>
            <a:cxnSpLocks noChangeShapeType="1"/>
            <a:stCxn id="37941" idx="4"/>
            <a:endCxn id="37933" idx="0"/>
          </p:cNvCxnSpPr>
          <p:nvPr/>
        </p:nvCxnSpPr>
        <p:spPr bwMode="auto">
          <a:xfrm>
            <a:off x="7326313" y="5157788"/>
            <a:ext cx="863600" cy="215900"/>
          </a:xfrm>
          <a:prstGeom prst="straightConnector1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7908" name="Group 30"/>
          <p:cNvGrpSpPr>
            <a:grpSpLocks/>
          </p:cNvGrpSpPr>
          <p:nvPr/>
        </p:nvGrpSpPr>
        <p:grpSpPr bwMode="auto">
          <a:xfrm>
            <a:off x="7702550" y="4691063"/>
            <a:ext cx="612775" cy="466725"/>
            <a:chOff x="4422" y="3249"/>
            <a:chExt cx="386" cy="294"/>
          </a:xfrm>
        </p:grpSpPr>
        <p:sp>
          <p:nvSpPr>
            <p:cNvPr id="37930" name="Text Box 31"/>
            <p:cNvSpPr txBox="1">
              <a:spLocks noChangeArrowheads="1"/>
            </p:cNvSpPr>
            <p:nvPr/>
          </p:nvSpPr>
          <p:spPr bwMode="auto">
            <a:xfrm>
              <a:off x="4467" y="3295"/>
              <a:ext cx="29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smtClean="0">
                  <a:solidFill>
                    <a:srgbClr val="000000"/>
                  </a:solidFill>
                  <a:latin typeface="Trebuchet MS" pitchFamily="34" charset="0"/>
                </a:rPr>
                <a:t>cat</a:t>
              </a:r>
            </a:p>
          </p:txBody>
        </p:sp>
        <p:sp>
          <p:nvSpPr>
            <p:cNvPr id="37931" name="Oval 32"/>
            <p:cNvSpPr>
              <a:spLocks noChangeArrowheads="1"/>
            </p:cNvSpPr>
            <p:nvPr/>
          </p:nvSpPr>
          <p:spPr bwMode="auto">
            <a:xfrm>
              <a:off x="4422" y="3249"/>
              <a:ext cx="386" cy="294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37909" name="Group 33"/>
          <p:cNvGrpSpPr>
            <a:grpSpLocks/>
          </p:cNvGrpSpPr>
          <p:nvPr/>
        </p:nvGrpSpPr>
        <p:grpSpPr bwMode="auto">
          <a:xfrm>
            <a:off x="8388350" y="4691063"/>
            <a:ext cx="612775" cy="466725"/>
            <a:chOff x="4422" y="3249"/>
            <a:chExt cx="386" cy="294"/>
          </a:xfrm>
        </p:grpSpPr>
        <p:sp>
          <p:nvSpPr>
            <p:cNvPr id="37928" name="Text Box 34"/>
            <p:cNvSpPr txBox="1">
              <a:spLocks noChangeArrowheads="1"/>
            </p:cNvSpPr>
            <p:nvPr/>
          </p:nvSpPr>
          <p:spPr bwMode="auto">
            <a:xfrm>
              <a:off x="4445" y="3295"/>
              <a:ext cx="34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smtClean="0">
                  <a:solidFill>
                    <a:srgbClr val="000000"/>
                  </a:solidFill>
                  <a:latin typeface="Trebuchet MS" pitchFamily="34" charset="0"/>
                </a:rPr>
                <a:t>cow</a:t>
              </a:r>
            </a:p>
          </p:txBody>
        </p:sp>
        <p:sp>
          <p:nvSpPr>
            <p:cNvPr id="37929" name="Oval 35"/>
            <p:cNvSpPr>
              <a:spLocks noChangeArrowheads="1"/>
            </p:cNvSpPr>
            <p:nvPr/>
          </p:nvSpPr>
          <p:spPr bwMode="auto">
            <a:xfrm>
              <a:off x="4422" y="3249"/>
              <a:ext cx="386" cy="294"/>
            </a:xfrm>
            <a:prstGeom prst="ellipse">
              <a:avLst/>
            </a:prstGeom>
            <a:noFill/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CH" sz="2000" smtClean="0">
                <a:solidFill>
                  <a:srgbClr val="FFFFFF"/>
                </a:solidFill>
              </a:endParaRPr>
            </a:p>
          </p:txBody>
        </p:sp>
      </p:grpSp>
      <p:cxnSp>
        <p:nvCxnSpPr>
          <p:cNvPr id="37910" name="AutoShape 36"/>
          <p:cNvCxnSpPr>
            <a:cxnSpLocks noChangeShapeType="1"/>
            <a:stCxn id="37937" idx="4"/>
            <a:endCxn id="37931" idx="0"/>
          </p:cNvCxnSpPr>
          <p:nvPr/>
        </p:nvCxnSpPr>
        <p:spPr bwMode="auto">
          <a:xfrm flipH="1">
            <a:off x="8008938" y="4291013"/>
            <a:ext cx="271462" cy="400050"/>
          </a:xfrm>
          <a:prstGeom prst="straightConnector1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1" name="AutoShape 37"/>
          <p:cNvCxnSpPr>
            <a:cxnSpLocks noChangeShapeType="1"/>
            <a:stCxn id="37937" idx="4"/>
            <a:endCxn id="37929" idx="0"/>
          </p:cNvCxnSpPr>
          <p:nvPr/>
        </p:nvCxnSpPr>
        <p:spPr bwMode="auto">
          <a:xfrm>
            <a:off x="8280400" y="4291013"/>
            <a:ext cx="414338" cy="400050"/>
          </a:xfrm>
          <a:prstGeom prst="straightConnector1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2" name="AutoShape 38"/>
          <p:cNvCxnSpPr>
            <a:cxnSpLocks noChangeShapeType="1"/>
            <a:stCxn id="37935" idx="4"/>
          </p:cNvCxnSpPr>
          <p:nvPr/>
        </p:nvCxnSpPr>
        <p:spPr bwMode="auto">
          <a:xfrm flipH="1">
            <a:off x="6696075" y="5961063"/>
            <a:ext cx="215900" cy="204787"/>
          </a:xfrm>
          <a:prstGeom prst="straightConnector1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3" name="AutoShape 39"/>
          <p:cNvCxnSpPr>
            <a:cxnSpLocks noChangeShapeType="1"/>
            <a:stCxn id="37935" idx="4"/>
          </p:cNvCxnSpPr>
          <p:nvPr/>
        </p:nvCxnSpPr>
        <p:spPr bwMode="auto">
          <a:xfrm>
            <a:off x="6911975" y="5961063"/>
            <a:ext cx="0" cy="276225"/>
          </a:xfrm>
          <a:prstGeom prst="straightConnector1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4" name="AutoShape 40"/>
          <p:cNvCxnSpPr>
            <a:cxnSpLocks noChangeShapeType="1"/>
            <a:stCxn id="37939" idx="4"/>
          </p:cNvCxnSpPr>
          <p:nvPr/>
        </p:nvCxnSpPr>
        <p:spPr bwMode="auto">
          <a:xfrm flipH="1">
            <a:off x="8027988" y="3463925"/>
            <a:ext cx="415925" cy="257175"/>
          </a:xfrm>
          <a:prstGeom prst="straightConnector1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5" name="AutoShape 41"/>
          <p:cNvCxnSpPr>
            <a:cxnSpLocks noChangeShapeType="1"/>
            <a:stCxn id="37939" idx="4"/>
          </p:cNvCxnSpPr>
          <p:nvPr/>
        </p:nvCxnSpPr>
        <p:spPr bwMode="auto">
          <a:xfrm>
            <a:off x="8443913" y="3463925"/>
            <a:ext cx="465137" cy="312738"/>
          </a:xfrm>
          <a:prstGeom prst="straightConnector1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6" name="AutoShape 42"/>
          <p:cNvCxnSpPr>
            <a:cxnSpLocks noChangeShapeType="1"/>
            <a:stCxn id="37937" idx="4"/>
          </p:cNvCxnSpPr>
          <p:nvPr/>
        </p:nvCxnSpPr>
        <p:spPr bwMode="auto">
          <a:xfrm>
            <a:off x="8280400" y="4291013"/>
            <a:ext cx="666750" cy="212725"/>
          </a:xfrm>
          <a:prstGeom prst="straightConnector1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917" name="AutoShape 43"/>
          <p:cNvSpPr>
            <a:spLocks/>
          </p:cNvSpPr>
          <p:nvPr/>
        </p:nvSpPr>
        <p:spPr bwMode="auto">
          <a:xfrm>
            <a:off x="7199313" y="3033713"/>
            <a:ext cx="109537" cy="1295400"/>
          </a:xfrm>
          <a:prstGeom prst="leftBrace">
            <a:avLst>
              <a:gd name="adj1" fmla="val 98551"/>
              <a:gd name="adj2" fmla="val 50000"/>
            </a:avLst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2000" smtClean="0">
              <a:solidFill>
                <a:srgbClr val="FFFFFF"/>
              </a:solidFill>
            </a:endParaRPr>
          </a:p>
        </p:txBody>
      </p:sp>
      <p:cxnSp>
        <p:nvCxnSpPr>
          <p:cNvPr id="37918" name="AutoShape 44"/>
          <p:cNvCxnSpPr>
            <a:cxnSpLocks noChangeShapeType="1"/>
            <a:stCxn id="37933" idx="4"/>
          </p:cNvCxnSpPr>
          <p:nvPr/>
        </p:nvCxnSpPr>
        <p:spPr bwMode="auto">
          <a:xfrm>
            <a:off x="8189913" y="5948363"/>
            <a:ext cx="377825" cy="217487"/>
          </a:xfrm>
          <a:prstGeom prst="straightConnector1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9" name="AutoShape 45"/>
          <p:cNvCxnSpPr>
            <a:cxnSpLocks noChangeShapeType="1"/>
            <a:stCxn id="37933" idx="4"/>
          </p:cNvCxnSpPr>
          <p:nvPr/>
        </p:nvCxnSpPr>
        <p:spPr bwMode="auto">
          <a:xfrm>
            <a:off x="8189913" y="5948363"/>
            <a:ext cx="90487" cy="217487"/>
          </a:xfrm>
          <a:prstGeom prst="straightConnector1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20" name="AutoShape 46"/>
          <p:cNvCxnSpPr>
            <a:cxnSpLocks noChangeShapeType="1"/>
            <a:stCxn id="37933" idx="4"/>
          </p:cNvCxnSpPr>
          <p:nvPr/>
        </p:nvCxnSpPr>
        <p:spPr bwMode="auto">
          <a:xfrm flipH="1">
            <a:off x="8045450" y="5948363"/>
            <a:ext cx="144463" cy="182562"/>
          </a:xfrm>
          <a:prstGeom prst="straightConnector1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21" name="AutoShape 47"/>
          <p:cNvCxnSpPr>
            <a:cxnSpLocks noChangeShapeType="1"/>
            <a:endCxn id="37939" idx="0"/>
          </p:cNvCxnSpPr>
          <p:nvPr/>
        </p:nvCxnSpPr>
        <p:spPr bwMode="auto">
          <a:xfrm flipH="1">
            <a:off x="8443913" y="2636838"/>
            <a:ext cx="179387" cy="360362"/>
          </a:xfrm>
          <a:prstGeom prst="straightConnector1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922" name="Text Box 48"/>
          <p:cNvSpPr txBox="1">
            <a:spLocks noChangeArrowheads="1"/>
          </p:cNvSpPr>
          <p:nvPr/>
        </p:nvSpPr>
        <p:spPr bwMode="auto">
          <a:xfrm>
            <a:off x="8486775" y="2312988"/>
            <a:ext cx="333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rebuchet MS" pitchFamily="34" charset="0"/>
              </a:rPr>
              <a:t>…</a:t>
            </a:r>
          </a:p>
        </p:txBody>
      </p:sp>
      <p:sp>
        <p:nvSpPr>
          <p:cNvPr id="37923" name="Text Box 49"/>
          <p:cNvSpPr txBox="1">
            <a:spLocks noChangeArrowheads="1"/>
          </p:cNvSpPr>
          <p:nvPr/>
        </p:nvSpPr>
        <p:spPr bwMode="auto">
          <a:xfrm>
            <a:off x="8847138" y="4387850"/>
            <a:ext cx="333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rebuchet MS" pitchFamily="34" charset="0"/>
              </a:rPr>
              <a:t>…</a:t>
            </a:r>
          </a:p>
        </p:txBody>
      </p:sp>
      <p:sp>
        <p:nvSpPr>
          <p:cNvPr id="37924" name="Text Box 50"/>
          <p:cNvSpPr txBox="1">
            <a:spLocks noChangeArrowheads="1"/>
          </p:cNvSpPr>
          <p:nvPr/>
        </p:nvSpPr>
        <p:spPr bwMode="auto">
          <a:xfrm>
            <a:off x="8810625" y="3608388"/>
            <a:ext cx="333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rebuchet MS" pitchFamily="34" charset="0"/>
              </a:rPr>
              <a:t>…</a:t>
            </a:r>
          </a:p>
        </p:txBody>
      </p:sp>
      <p:sp>
        <p:nvSpPr>
          <p:cNvPr id="37925" name="Text Box 51"/>
          <p:cNvSpPr txBox="1">
            <a:spLocks noChangeArrowheads="1"/>
          </p:cNvSpPr>
          <p:nvPr/>
        </p:nvSpPr>
        <p:spPr bwMode="auto">
          <a:xfrm>
            <a:off x="7775575" y="3524250"/>
            <a:ext cx="333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rebuchet MS" pitchFamily="34" charset="0"/>
              </a:rPr>
              <a:t>…</a:t>
            </a:r>
          </a:p>
        </p:txBody>
      </p:sp>
      <p:sp>
        <p:nvSpPr>
          <p:cNvPr id="37926" name="Text Box 52"/>
          <p:cNvSpPr txBox="1">
            <a:spLocks noChangeArrowheads="1"/>
          </p:cNvSpPr>
          <p:nvPr/>
        </p:nvSpPr>
        <p:spPr bwMode="auto">
          <a:xfrm>
            <a:off x="6588125" y="6092825"/>
            <a:ext cx="333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rebuchet MS" pitchFamily="34" charset="0"/>
              </a:rPr>
              <a:t>…</a:t>
            </a:r>
          </a:p>
        </p:txBody>
      </p:sp>
      <p:sp>
        <p:nvSpPr>
          <p:cNvPr id="37927" name="Text Box 53"/>
          <p:cNvSpPr txBox="1">
            <a:spLocks noChangeArrowheads="1"/>
          </p:cNvSpPr>
          <p:nvPr/>
        </p:nvSpPr>
        <p:spPr bwMode="auto">
          <a:xfrm>
            <a:off x="8135938" y="6057900"/>
            <a:ext cx="333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smtClean="0">
                <a:solidFill>
                  <a:srgbClr val="000000"/>
                </a:solidFill>
                <a:latin typeface="Trebuchet MS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7762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pPr eaLnBrk="1" hangingPunct="1"/>
            <a:r>
              <a:rPr lang="en-US" sz="3200" dirty="0" smtClean="0"/>
              <a:t>How many object categories are there?</a:t>
            </a:r>
          </a:p>
        </p:txBody>
      </p:sp>
      <p:pic>
        <p:nvPicPr>
          <p:cNvPr id="38915" name="Picture 3" descr="dictionary-2"/>
          <p:cNvPicPr>
            <a:picLocks noChangeAspect="1" noChangeArrowheads="1"/>
          </p:cNvPicPr>
          <p:nvPr/>
        </p:nvPicPr>
        <p:blipFill>
          <a:blip r:embed="rId3">
            <a:lum bright="-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66750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 descr="mag_gla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657600"/>
            <a:ext cx="2362200" cy="224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8581" name="WordArt 5"/>
          <p:cNvSpPr>
            <a:spLocks noChangeArrowheads="1" noChangeShapeType="1" noTextEdit="1"/>
          </p:cNvSpPr>
          <p:nvPr/>
        </p:nvSpPr>
        <p:spPr bwMode="auto">
          <a:xfrm rot="-390707">
            <a:off x="1828800" y="1905000"/>
            <a:ext cx="6038850" cy="12858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kern="10" smtClean="0">
                <a:solidFill>
                  <a:srgbClr val="92003B"/>
                </a:solidFill>
                <a:latin typeface="Arial Black"/>
              </a:rPr>
              <a:t>~10,000 to 30,000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7207250" y="6400800"/>
            <a:ext cx="1860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Biederman 1987</a:t>
            </a:r>
          </a:p>
        </p:txBody>
      </p:sp>
      <p:sp>
        <p:nvSpPr>
          <p:cNvPr id="38919" name="Text Box 6"/>
          <p:cNvSpPr txBox="1">
            <a:spLocks noChangeArrowheads="1"/>
          </p:cNvSpPr>
          <p:nvPr/>
        </p:nvSpPr>
        <p:spPr bwMode="auto">
          <a:xfrm>
            <a:off x="2514600" y="6550025"/>
            <a:ext cx="4068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</a:rPr>
              <a:t>Source: Fei-Fei Li, Rob Fergus, Antonio Torralba.</a:t>
            </a:r>
          </a:p>
        </p:txBody>
      </p:sp>
    </p:spTree>
    <p:extLst>
      <p:ext uri="{BB962C8B-B14F-4D97-AF65-F5344CB8AC3E}">
        <p14:creationId xmlns:p14="http://schemas.microsoft.com/office/powerpoint/2010/main" val="317816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8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objec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3"/>
          <p:cNvSpPr>
            <a:spLocks noChangeArrowheads="1"/>
          </p:cNvSpPr>
          <p:nvPr/>
        </p:nvSpPr>
        <p:spPr bwMode="auto">
          <a:xfrm rot="-780172">
            <a:off x="1524000" y="1905000"/>
            <a:ext cx="6553200" cy="1219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9940" name="WordArt 4"/>
          <p:cNvSpPr>
            <a:spLocks noChangeArrowheads="1" noChangeShapeType="1" noTextEdit="1"/>
          </p:cNvSpPr>
          <p:nvPr/>
        </p:nvSpPr>
        <p:spPr bwMode="auto">
          <a:xfrm rot="-390707">
            <a:off x="1828800" y="1905000"/>
            <a:ext cx="6038850" cy="12858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kern="10" smtClean="0">
                <a:solidFill>
                  <a:srgbClr val="92003B"/>
                </a:solidFill>
                <a:latin typeface="Arial Black"/>
              </a:rPr>
              <a:t>~10,000 to 30,000</a:t>
            </a:r>
          </a:p>
        </p:txBody>
      </p:sp>
    </p:spTree>
    <p:extLst>
      <p:ext uri="{BB962C8B-B14F-4D97-AF65-F5344CB8AC3E}">
        <p14:creationId xmlns:p14="http://schemas.microsoft.com/office/powerpoint/2010/main" val="422666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K. Grauman, B. Leibe</a:t>
            </a:r>
          </a:p>
        </p:txBody>
      </p:sp>
      <p:sp>
        <p:nvSpPr>
          <p:cNvPr id="40963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200" smtClean="0">
                <a:solidFill>
                  <a:srgbClr val="000000"/>
                </a:solidFill>
                <a:latin typeface="Trebuchet MS" pitchFamily="34" charset="0"/>
              </a:rPr>
              <a:t>K. Grauman, B. Leibe</a:t>
            </a:r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Other Types of Categories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smtClean="0"/>
              <a:t>Functional Categories</a:t>
            </a:r>
          </a:p>
          <a:p>
            <a:pPr lvl="1"/>
            <a:r>
              <a:rPr lang="en-US" smtClean="0"/>
              <a:t>e.g. chairs = </a:t>
            </a:r>
            <a:r>
              <a:rPr lang="en-US" i="1" smtClean="0"/>
              <a:t>“something you can sit on”</a:t>
            </a:r>
          </a:p>
        </p:txBody>
      </p:sp>
      <p:pic>
        <p:nvPicPr>
          <p:cNvPr id="40966" name="Picture 4" descr="chair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068638"/>
            <a:ext cx="1373187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5" descr="chair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25" y="4329113"/>
            <a:ext cx="1373188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6" descr="chair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2276475"/>
            <a:ext cx="1292225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9" name="Picture 7" descr="chair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2347913"/>
            <a:ext cx="12827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0" name="Picture 8" descr="chair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0" y="4256088"/>
            <a:ext cx="1498600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1" name="Picture 9" descr="chair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2455863"/>
            <a:ext cx="989013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2" name="Picture 10" descr="chair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88" y="4364038"/>
            <a:ext cx="1963737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95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K. Grauman, B. Leibe</a:t>
            </a:r>
          </a:p>
        </p:txBody>
      </p:sp>
      <p:sp>
        <p:nvSpPr>
          <p:cNvPr id="41987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200" smtClean="0">
                <a:solidFill>
                  <a:srgbClr val="000000"/>
                </a:solidFill>
                <a:latin typeface="Trebuchet MS" pitchFamily="34" charset="0"/>
              </a:rPr>
              <a:t>K. Grauman, B. Leibe</a:t>
            </a:r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/>
              <a:t>Other Types of Categories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smtClean="0"/>
              <a:t>Ad-hoc categories</a:t>
            </a:r>
          </a:p>
          <a:p>
            <a:pPr lvl="1"/>
            <a:r>
              <a:rPr lang="en-US" smtClean="0"/>
              <a:t>e.g. </a:t>
            </a:r>
            <a:r>
              <a:rPr lang="en-US" i="1" smtClean="0"/>
              <a:t>“something you can find in an office environment”</a:t>
            </a:r>
          </a:p>
        </p:txBody>
      </p:sp>
      <p:pic>
        <p:nvPicPr>
          <p:cNvPr id="4199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13" y="4364038"/>
            <a:ext cx="19050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199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4616450"/>
            <a:ext cx="21907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199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8" y="2384425"/>
            <a:ext cx="19526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199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3211513"/>
            <a:ext cx="10763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199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140075"/>
            <a:ext cx="151447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199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3514725"/>
            <a:ext cx="5143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751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Why recognition?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dirty="0" smtClean="0"/>
              <a:t>Recognition a fundamental part of perception</a:t>
            </a:r>
          </a:p>
          <a:p>
            <a:pPr lvl="2" eaLnBrk="1" hangingPunct="1"/>
            <a:r>
              <a:rPr lang="en-US" dirty="0" smtClean="0"/>
              <a:t> e.g., robots, autonomous agents</a:t>
            </a:r>
          </a:p>
          <a:p>
            <a:pPr lvl="1" eaLnBrk="1" hangingPunct="1"/>
            <a:endParaRPr lang="en-US" dirty="0" smtClean="0"/>
          </a:p>
          <a:p>
            <a:pPr lvl="1" eaLnBrk="1" hangingPunct="1"/>
            <a:r>
              <a:rPr lang="en-US" dirty="0" smtClean="0"/>
              <a:t>Organize and give access to visual content</a:t>
            </a:r>
          </a:p>
          <a:p>
            <a:pPr lvl="2" eaLnBrk="1" hangingPunct="1"/>
            <a:r>
              <a:rPr lang="en-US" dirty="0" smtClean="0"/>
              <a:t>Connect to information </a:t>
            </a:r>
          </a:p>
          <a:p>
            <a:pPr lvl="2" eaLnBrk="1" hangingPunct="1"/>
            <a:r>
              <a:rPr lang="en-US" dirty="0" smtClean="0"/>
              <a:t>Detect trends and themes</a:t>
            </a:r>
          </a:p>
          <a:p>
            <a:pPr lvl="2"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6679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z="4000" smtClean="0"/>
              <a:t>Posing visual queries</a:t>
            </a:r>
          </a:p>
        </p:txBody>
      </p:sp>
      <p:pic>
        <p:nvPicPr>
          <p:cNvPr id="4505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7" t="41951" r="32283" b="31331"/>
          <a:stretch>
            <a:fillRect/>
          </a:stretch>
        </p:blipFill>
        <p:spPr bwMode="auto">
          <a:xfrm>
            <a:off x="4724400" y="3849688"/>
            <a:ext cx="4211638" cy="255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Text Box 5"/>
          <p:cNvSpPr txBox="1">
            <a:spLocks noChangeArrowheads="1"/>
          </p:cNvSpPr>
          <p:nvPr/>
        </p:nvSpPr>
        <p:spPr bwMode="auto">
          <a:xfrm>
            <a:off x="5156200" y="6262688"/>
            <a:ext cx="3384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Kooaba, Bay &amp; Quack et al.</a:t>
            </a:r>
          </a:p>
        </p:txBody>
      </p:sp>
      <p:pic>
        <p:nvPicPr>
          <p:cNvPr id="45061" name="Picture 8" descr="girl-taking-a-picture-of-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1030288"/>
            <a:ext cx="208280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9" descr="mdeixis-3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066800"/>
            <a:ext cx="11763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AutoShape 10"/>
          <p:cNvSpPr>
            <a:spLocks noChangeAspect="1" noChangeArrowheads="1"/>
          </p:cNvSpPr>
          <p:nvPr/>
        </p:nvSpPr>
        <p:spPr bwMode="auto">
          <a:xfrm>
            <a:off x="2365375" y="1771650"/>
            <a:ext cx="488950" cy="195263"/>
          </a:xfrm>
          <a:prstGeom prst="rightArrow">
            <a:avLst>
              <a:gd name="adj1" fmla="val 50000"/>
              <a:gd name="adj2" fmla="val 6264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5064" name="Text Box 14"/>
          <p:cNvSpPr txBox="1">
            <a:spLocks noChangeArrowheads="1"/>
          </p:cNvSpPr>
          <p:nvPr/>
        </p:nvSpPr>
        <p:spPr bwMode="auto">
          <a:xfrm>
            <a:off x="1060450" y="2759075"/>
            <a:ext cx="2700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Yeh et al., MIT</a:t>
            </a:r>
          </a:p>
        </p:txBody>
      </p:sp>
      <p:pic>
        <p:nvPicPr>
          <p:cNvPr id="4506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31267" r="38281" b="18059"/>
          <a:stretch>
            <a:fillRect/>
          </a:stretch>
        </p:blipFill>
        <p:spPr bwMode="auto">
          <a:xfrm>
            <a:off x="4648200" y="990600"/>
            <a:ext cx="418941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6" name="Text Box 5"/>
          <p:cNvSpPr txBox="1">
            <a:spLocks noChangeArrowheads="1"/>
          </p:cNvSpPr>
          <p:nvPr/>
        </p:nvSpPr>
        <p:spPr bwMode="auto">
          <a:xfrm>
            <a:off x="5105400" y="3429000"/>
            <a:ext cx="3384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Belhumeur et al.</a:t>
            </a:r>
          </a:p>
        </p:txBody>
      </p:sp>
      <p:pic>
        <p:nvPicPr>
          <p:cNvPr id="45067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3" t="13342" r="18750" b="37062"/>
          <a:stretch>
            <a:fillRect/>
          </a:stretch>
        </p:blipFill>
        <p:spPr bwMode="auto">
          <a:xfrm>
            <a:off x="76200" y="3962400"/>
            <a:ext cx="45593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9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://www.darpa.mil/grandchallenge/images/photos/high_res/D2X_08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063" y="3200400"/>
            <a:ext cx="5087937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Box 2"/>
          <p:cNvSpPr txBox="1">
            <a:spLocks noChangeArrowheads="1"/>
          </p:cNvSpPr>
          <p:nvPr/>
        </p:nvSpPr>
        <p:spPr bwMode="auto">
          <a:xfrm>
            <a:off x="5105400" y="6581775"/>
            <a:ext cx="4267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http://www.darpa.mil/grandchallenge/gallery.asp</a:t>
            </a:r>
          </a:p>
        </p:txBody>
      </p:sp>
      <p:pic>
        <p:nvPicPr>
          <p:cNvPr id="44036" name="Picture 4" descr="http://cognoscis.files.wordpress.com/2008/02/mars_rover-small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9700"/>
            <a:ext cx="4611688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itle 4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>
              <a:tabLst>
                <a:tab pos="800100" algn="l"/>
              </a:tabLst>
            </a:pPr>
            <a:r>
              <a:rPr lang="en-US" sz="4000" smtClean="0"/>
              <a:t>Autonomous agents able to detect objects </a:t>
            </a:r>
          </a:p>
        </p:txBody>
      </p:sp>
    </p:spTree>
    <p:extLst>
      <p:ext uri="{BB962C8B-B14F-4D97-AF65-F5344CB8AC3E}">
        <p14:creationId xmlns:p14="http://schemas.microsoft.com/office/powerpoint/2010/main" val="27111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5" descr="IMG_35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76200" y="0"/>
            <a:ext cx="8464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smtClean="0">
                <a:solidFill>
                  <a:srgbClr val="000000"/>
                </a:solidFill>
              </a:rPr>
              <a:t>What does recognition involve?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5075237" y="6550025"/>
            <a:ext cx="4068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</a:rPr>
              <a:t>Source: Fei-Fei Li, Rob Fergus, Antonio Torralba.</a:t>
            </a:r>
          </a:p>
        </p:txBody>
      </p:sp>
    </p:spTree>
    <p:extLst>
      <p:ext uri="{BB962C8B-B14F-4D97-AF65-F5344CB8AC3E}">
        <p14:creationId xmlns:p14="http://schemas.microsoft.com/office/powerpoint/2010/main" val="307773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sz="4000" smtClean="0"/>
              <a:t>Finding visually similar objects</a:t>
            </a:r>
          </a:p>
        </p:txBody>
      </p:sp>
      <p:pic>
        <p:nvPicPr>
          <p:cNvPr id="4608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5" t="17244" r="17662" b="2530"/>
          <a:stretch>
            <a:fillRect/>
          </a:stretch>
        </p:blipFill>
        <p:spPr bwMode="auto">
          <a:xfrm>
            <a:off x="914400" y="762000"/>
            <a:ext cx="7086600" cy="601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965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sz="4000" smtClean="0"/>
              <a:t>Discovering visual patterns</a:t>
            </a: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2" t="32346" r="6250" b="12668"/>
          <a:stretch>
            <a:fillRect/>
          </a:stretch>
        </p:blipFill>
        <p:spPr bwMode="auto">
          <a:xfrm>
            <a:off x="228600" y="1143000"/>
            <a:ext cx="4114800" cy="251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8" t="37062" r="31250" b="10107"/>
          <a:stretch>
            <a:fillRect/>
          </a:stretch>
        </p:blipFill>
        <p:spPr bwMode="auto">
          <a:xfrm>
            <a:off x="5105400" y="1143000"/>
            <a:ext cx="4038600" cy="341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TextBox 4"/>
          <p:cNvSpPr txBox="1">
            <a:spLocks noChangeArrowheads="1"/>
          </p:cNvSpPr>
          <p:nvPr/>
        </p:nvSpPr>
        <p:spPr bwMode="auto">
          <a:xfrm>
            <a:off x="2209800" y="3670300"/>
            <a:ext cx="18288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smtClean="0">
                <a:solidFill>
                  <a:srgbClr val="000000"/>
                </a:solidFill>
              </a:rPr>
              <a:t>Sivic &amp; Zisserman</a:t>
            </a:r>
          </a:p>
        </p:txBody>
      </p:sp>
      <p:sp>
        <p:nvSpPr>
          <p:cNvPr id="48134" name="TextBox 5"/>
          <p:cNvSpPr txBox="1">
            <a:spLocks noChangeArrowheads="1"/>
          </p:cNvSpPr>
          <p:nvPr/>
        </p:nvSpPr>
        <p:spPr bwMode="auto">
          <a:xfrm>
            <a:off x="7696200" y="4432300"/>
            <a:ext cx="18288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smtClean="0">
                <a:solidFill>
                  <a:srgbClr val="000000"/>
                </a:solidFill>
              </a:rPr>
              <a:t>Lee &amp; Grauman</a:t>
            </a:r>
          </a:p>
        </p:txBody>
      </p:sp>
      <p:pic>
        <p:nvPicPr>
          <p:cNvPr id="4813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t="42453" r="7031" b="32510"/>
          <a:stretch>
            <a:fillRect/>
          </a:stretch>
        </p:blipFill>
        <p:spPr bwMode="auto">
          <a:xfrm>
            <a:off x="685800" y="4419600"/>
            <a:ext cx="454818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6" name="TextBox 7"/>
          <p:cNvSpPr txBox="1">
            <a:spLocks noChangeArrowheads="1"/>
          </p:cNvSpPr>
          <p:nvPr/>
        </p:nvSpPr>
        <p:spPr bwMode="auto">
          <a:xfrm>
            <a:off x="4191000" y="6019800"/>
            <a:ext cx="18288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00" smtClean="0">
                <a:solidFill>
                  <a:srgbClr val="000000"/>
                </a:solidFill>
              </a:rPr>
              <a:t>Wang et al.</a:t>
            </a:r>
          </a:p>
        </p:txBody>
      </p:sp>
      <p:sp>
        <p:nvSpPr>
          <p:cNvPr id="48137" name="TextBox 8"/>
          <p:cNvSpPr txBox="1">
            <a:spLocks noChangeArrowheads="1"/>
          </p:cNvSpPr>
          <p:nvPr/>
        </p:nvSpPr>
        <p:spPr bwMode="auto">
          <a:xfrm>
            <a:off x="1295400" y="3733800"/>
            <a:ext cx="1066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Objects</a:t>
            </a:r>
          </a:p>
        </p:txBody>
      </p:sp>
      <p:sp>
        <p:nvSpPr>
          <p:cNvPr id="48138" name="TextBox 9"/>
          <p:cNvSpPr txBox="1">
            <a:spLocks noChangeArrowheads="1"/>
          </p:cNvSpPr>
          <p:nvPr/>
        </p:nvSpPr>
        <p:spPr bwMode="auto">
          <a:xfrm>
            <a:off x="2514600" y="6096000"/>
            <a:ext cx="1066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Actions</a:t>
            </a:r>
          </a:p>
        </p:txBody>
      </p:sp>
      <p:sp>
        <p:nvSpPr>
          <p:cNvPr id="48139" name="TextBox 10"/>
          <p:cNvSpPr txBox="1">
            <a:spLocks noChangeArrowheads="1"/>
          </p:cNvSpPr>
          <p:nvPr/>
        </p:nvSpPr>
        <p:spPr bwMode="auto">
          <a:xfrm>
            <a:off x="6553200" y="4572000"/>
            <a:ext cx="1371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</a:rPr>
              <a:t>Categories</a:t>
            </a:r>
          </a:p>
        </p:txBody>
      </p:sp>
    </p:spTree>
    <p:extLst>
      <p:ext uri="{BB962C8B-B14F-4D97-AF65-F5344CB8AC3E}">
        <p14:creationId xmlns:p14="http://schemas.microsoft.com/office/powerpoint/2010/main" val="295434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7772400" cy="1143000"/>
          </a:xfrm>
        </p:spPr>
        <p:txBody>
          <a:bodyPr/>
          <a:lstStyle/>
          <a:p>
            <a:r>
              <a:rPr lang="en-US" sz="4000" smtClean="0"/>
              <a:t>Auto-annotation</a:t>
            </a:r>
          </a:p>
        </p:txBody>
      </p:sp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20485" r="11719" b="2965"/>
          <a:stretch>
            <a:fillRect/>
          </a:stretch>
        </p:blipFill>
        <p:spPr bwMode="auto">
          <a:xfrm>
            <a:off x="-152400" y="1447800"/>
            <a:ext cx="5637213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Box 3"/>
          <p:cNvSpPr txBox="1">
            <a:spLocks noChangeArrowheads="1"/>
          </p:cNvSpPr>
          <p:nvPr/>
        </p:nvSpPr>
        <p:spPr bwMode="auto">
          <a:xfrm>
            <a:off x="1066800" y="5345113"/>
            <a:ext cx="3048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Gammeter et al. </a:t>
            </a:r>
          </a:p>
        </p:txBody>
      </p:sp>
      <p:pic>
        <p:nvPicPr>
          <p:cNvPr id="491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21564" r="47656" b="24529"/>
          <a:stretch>
            <a:fillRect/>
          </a:stretch>
        </p:blipFill>
        <p:spPr bwMode="auto">
          <a:xfrm>
            <a:off x="5867400" y="1600200"/>
            <a:ext cx="32766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8" name="TextBox 5"/>
          <p:cNvSpPr txBox="1">
            <a:spLocks noChangeArrowheads="1"/>
          </p:cNvSpPr>
          <p:nvPr/>
        </p:nvSpPr>
        <p:spPr bwMode="auto">
          <a:xfrm>
            <a:off x="6400800" y="5345113"/>
            <a:ext cx="3048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000000"/>
                </a:solidFill>
              </a:rPr>
              <a:t>T. Berg et al.</a:t>
            </a:r>
          </a:p>
        </p:txBody>
      </p:sp>
    </p:spTree>
    <p:extLst>
      <p:ext uri="{BB962C8B-B14F-4D97-AF65-F5344CB8AC3E}">
        <p14:creationId xmlns:p14="http://schemas.microsoft.com/office/powerpoint/2010/main" val="34804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Challenges: robustness</a:t>
            </a:r>
          </a:p>
        </p:txBody>
      </p:sp>
      <p:pic>
        <p:nvPicPr>
          <p:cNvPr id="51203" name="Picture 3" descr="koala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1339850"/>
            <a:ext cx="16033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4" descr="koala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50" y="1573213"/>
            <a:ext cx="212725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454025" y="3168650"/>
            <a:ext cx="18319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200" b="1" smtClean="0">
                <a:solidFill>
                  <a:srgbClr val="000000"/>
                </a:solidFill>
                <a:latin typeface="Trebuchet MS" pitchFamily="34" charset="0"/>
                <a:cs typeface="Arial" pitchFamily="34" charset="0"/>
              </a:rPr>
              <a:t>Illumination</a:t>
            </a:r>
          </a:p>
        </p:txBody>
      </p:sp>
      <p:pic>
        <p:nvPicPr>
          <p:cNvPr id="51206" name="Picture 6" descr="koala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63" y="1339850"/>
            <a:ext cx="13620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7" name="Text Box 7"/>
          <p:cNvSpPr txBox="1">
            <a:spLocks noChangeArrowheads="1"/>
          </p:cNvSpPr>
          <p:nvPr/>
        </p:nvSpPr>
        <p:spPr bwMode="auto">
          <a:xfrm>
            <a:off x="3575050" y="3168650"/>
            <a:ext cx="18319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200" b="1" smtClean="0">
                <a:solidFill>
                  <a:srgbClr val="000000"/>
                </a:solidFill>
                <a:latin typeface="Trebuchet MS" pitchFamily="34" charset="0"/>
                <a:cs typeface="Arial" pitchFamily="34" charset="0"/>
              </a:rPr>
              <a:t>Object pose</a:t>
            </a:r>
          </a:p>
        </p:txBody>
      </p:sp>
      <p:pic>
        <p:nvPicPr>
          <p:cNvPr id="51208" name="Picture 8" descr="koala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67"/>
          <a:stretch>
            <a:fillRect/>
          </a:stretch>
        </p:blipFill>
        <p:spPr bwMode="auto">
          <a:xfrm>
            <a:off x="6038850" y="3824288"/>
            <a:ext cx="14636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9" name="Text Box 9"/>
          <p:cNvSpPr txBox="1">
            <a:spLocks noChangeArrowheads="1"/>
          </p:cNvSpPr>
          <p:nvPr/>
        </p:nvSpPr>
        <p:spPr bwMode="auto">
          <a:xfrm>
            <a:off x="6686550" y="3214688"/>
            <a:ext cx="20574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200" b="1" smtClean="0">
                <a:solidFill>
                  <a:srgbClr val="000000"/>
                </a:solidFill>
                <a:latin typeface="Trebuchet MS" pitchFamily="34" charset="0"/>
                <a:cs typeface="Arial" pitchFamily="34" charset="0"/>
              </a:rPr>
              <a:t>Clutter</a:t>
            </a:r>
          </a:p>
        </p:txBody>
      </p:sp>
      <p:sp>
        <p:nvSpPr>
          <p:cNvPr id="51210" name="Text Box 10"/>
          <p:cNvSpPr txBox="1">
            <a:spLocks noChangeArrowheads="1"/>
          </p:cNvSpPr>
          <p:nvPr/>
        </p:nvSpPr>
        <p:spPr bwMode="auto">
          <a:xfrm>
            <a:off x="6007100" y="5607050"/>
            <a:ext cx="32543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200" b="1" smtClean="0">
                <a:solidFill>
                  <a:srgbClr val="000000"/>
                </a:solidFill>
                <a:latin typeface="Trebuchet MS" pitchFamily="34" charset="0"/>
                <a:cs typeface="Arial" pitchFamily="34" charset="0"/>
              </a:rPr>
              <a:t>Viewpoint</a:t>
            </a:r>
          </a:p>
        </p:txBody>
      </p:sp>
      <p:grpSp>
        <p:nvGrpSpPr>
          <p:cNvPr id="51211" name="Group 11"/>
          <p:cNvGrpSpPr>
            <a:grpSpLocks/>
          </p:cNvGrpSpPr>
          <p:nvPr/>
        </p:nvGrpSpPr>
        <p:grpSpPr bwMode="auto">
          <a:xfrm>
            <a:off x="3011488" y="3900488"/>
            <a:ext cx="2690812" cy="2408237"/>
            <a:chOff x="2005" y="2990"/>
            <a:chExt cx="1695" cy="1517"/>
          </a:xfrm>
        </p:grpSpPr>
        <p:sp>
          <p:nvSpPr>
            <p:cNvPr id="51215" name="Text Box 12"/>
            <p:cNvSpPr txBox="1">
              <a:spLocks noChangeArrowheads="1"/>
            </p:cNvSpPr>
            <p:nvPr/>
          </p:nvSpPr>
          <p:spPr bwMode="auto">
            <a:xfrm>
              <a:off x="2005" y="4027"/>
              <a:ext cx="1695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2200" b="1" smtClean="0">
                  <a:solidFill>
                    <a:srgbClr val="000000"/>
                  </a:solidFill>
                  <a:latin typeface="Trebuchet MS" pitchFamily="34" charset="0"/>
                  <a:cs typeface="Arial" pitchFamily="34" charset="0"/>
                </a:rPr>
                <a:t>Intra-class appearance</a:t>
              </a:r>
            </a:p>
          </p:txBody>
        </p:sp>
        <p:pic>
          <p:nvPicPr>
            <p:cNvPr id="51216" name="Picture 13" descr="albinokoala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0" y="2990"/>
              <a:ext cx="1074" cy="1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1212" name="Text Box 14"/>
          <p:cNvSpPr txBox="1">
            <a:spLocks noChangeArrowheads="1"/>
          </p:cNvSpPr>
          <p:nvPr/>
        </p:nvSpPr>
        <p:spPr bwMode="auto">
          <a:xfrm>
            <a:off x="1084263" y="5565775"/>
            <a:ext cx="18319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200" b="1" smtClean="0">
                <a:solidFill>
                  <a:srgbClr val="000000"/>
                </a:solidFill>
                <a:latin typeface="Trebuchet MS" pitchFamily="34" charset="0"/>
                <a:cs typeface="Arial" pitchFamily="34" charset="0"/>
              </a:rPr>
              <a:t>Occlusions</a:t>
            </a:r>
          </a:p>
        </p:txBody>
      </p:sp>
      <p:pic>
        <p:nvPicPr>
          <p:cNvPr id="51213" name="Picture 15" descr="koala_occlusions"/>
          <p:cNvPicPr>
            <a:picLocks noChangeAspect="1" noChangeArrowheads="1"/>
          </p:cNvPicPr>
          <p:nvPr/>
        </p:nvPicPr>
        <p:blipFill>
          <a:blip r:embed="rId7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13"/>
          <a:stretch>
            <a:fillRect/>
          </a:stretch>
        </p:blipFill>
        <p:spPr bwMode="auto">
          <a:xfrm>
            <a:off x="1241425" y="3900488"/>
            <a:ext cx="1401763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4" name="Picture 16" descr="koalas_lgb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61"/>
          <a:stretch>
            <a:fillRect/>
          </a:stretch>
        </p:blipFill>
        <p:spPr bwMode="auto">
          <a:xfrm>
            <a:off x="6921500" y="1339850"/>
            <a:ext cx="1625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60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Challenges: robustness</a:t>
            </a:r>
          </a:p>
        </p:txBody>
      </p:sp>
      <p:pic>
        <p:nvPicPr>
          <p:cNvPr id="52227" name="Picture 8" descr="motoScal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" b="1376"/>
          <a:stretch>
            <a:fillRect/>
          </a:stretch>
        </p:blipFill>
        <p:spPr bwMode="auto">
          <a:xfrm>
            <a:off x="1371600" y="1447800"/>
            <a:ext cx="21590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9" descr="motoScal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t="1376" r="533"/>
          <a:stretch>
            <a:fillRect/>
          </a:stretch>
        </p:blipFill>
        <p:spPr bwMode="auto">
          <a:xfrm>
            <a:off x="1371600" y="3206750"/>
            <a:ext cx="2159000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229" name="Group 14"/>
          <p:cNvGrpSpPr>
            <a:grpSpLocks/>
          </p:cNvGrpSpPr>
          <p:nvPr/>
        </p:nvGrpSpPr>
        <p:grpSpPr bwMode="auto">
          <a:xfrm>
            <a:off x="3924300" y="1458913"/>
            <a:ext cx="3962400" cy="3236912"/>
            <a:chOff x="3016" y="686"/>
            <a:chExt cx="2609" cy="2132"/>
          </a:xfrm>
        </p:grpSpPr>
        <p:pic>
          <p:nvPicPr>
            <p:cNvPr id="52231" name="Picture 15" descr="t1f2l15240-rects-big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" y="686"/>
              <a:ext cx="1298" cy="1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232" name="Picture 16" descr="T3F3r01440-rects-big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7" y="686"/>
              <a:ext cx="1298" cy="1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233" name="Picture 17" descr="T3F4r08538-rects-bigy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" y="1761"/>
              <a:ext cx="1298" cy="1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234" name="Picture 18" descr="T3F4l06280-rects-bigy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7" y="1761"/>
              <a:ext cx="1298" cy="1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2230" name="TextBox 9"/>
          <p:cNvSpPr txBox="1">
            <a:spLocks noChangeArrowheads="1"/>
          </p:cNvSpPr>
          <p:nvPr/>
        </p:nvSpPr>
        <p:spPr bwMode="auto">
          <a:xfrm>
            <a:off x="1371600" y="4953000"/>
            <a:ext cx="7239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smtClean="0">
                <a:solidFill>
                  <a:srgbClr val="000000"/>
                </a:solidFill>
              </a:rPr>
              <a:t>Realistic scenes are crowded, cluttered, have overlapping objects.</a:t>
            </a:r>
          </a:p>
        </p:txBody>
      </p:sp>
    </p:spTree>
    <p:extLst>
      <p:ext uri="{BB962C8B-B14F-4D97-AF65-F5344CB8AC3E}">
        <p14:creationId xmlns:p14="http://schemas.microsoft.com/office/powerpoint/2010/main" val="355202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2819400" y="762000"/>
            <a:ext cx="5715000" cy="5715000"/>
            <a:chOff x="1776" y="480"/>
            <a:chExt cx="3600" cy="3600"/>
          </a:xfrm>
        </p:grpSpPr>
        <p:graphicFrame>
          <p:nvGraphicFramePr>
            <p:cNvPr id="1027" name="Object 3"/>
            <p:cNvGraphicFramePr>
              <a:graphicFrameLocks noChangeAspect="1"/>
            </p:cNvGraphicFramePr>
            <p:nvPr/>
          </p:nvGraphicFramePr>
          <p:xfrm>
            <a:off x="1776" y="2352"/>
            <a:ext cx="1728" cy="1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2063" name="Image File" r:id="rId4" imgW="3251160" imgH="3251160" progId="DellImageExpertImage">
                    <p:embed/>
                  </p:oleObj>
                </mc:Choice>
                <mc:Fallback>
                  <p:oleObj name="Image File" r:id="rId4" imgW="3251160" imgH="3251160" progId="DellImageExpertImag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352"/>
                          <a:ext cx="1728" cy="17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8" name="Object 4"/>
            <p:cNvGraphicFramePr>
              <a:graphicFrameLocks noChangeAspect="1"/>
            </p:cNvGraphicFramePr>
            <p:nvPr/>
          </p:nvGraphicFramePr>
          <p:xfrm>
            <a:off x="1776" y="480"/>
            <a:ext cx="1728" cy="1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2064" name="Image File" r:id="rId6" imgW="3251160" imgH="3251160" progId="DellImageExpertImage">
                    <p:embed/>
                  </p:oleObj>
                </mc:Choice>
                <mc:Fallback>
                  <p:oleObj name="Image File" r:id="rId6" imgW="3251160" imgH="3251160" progId="DellImageExpertImag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480"/>
                          <a:ext cx="1728" cy="17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9" name="Object 5"/>
            <p:cNvGraphicFramePr>
              <a:graphicFrameLocks noChangeAspect="1"/>
            </p:cNvGraphicFramePr>
            <p:nvPr/>
          </p:nvGraphicFramePr>
          <p:xfrm>
            <a:off x="3648" y="2352"/>
            <a:ext cx="1728" cy="1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2065" name="Image" r:id="rId8" imgW="3250794" imgH="3250794" progId="Photoshop.Image.7">
                    <p:embed/>
                  </p:oleObj>
                </mc:Choice>
                <mc:Fallback>
                  <p:oleObj name="Image" r:id="rId8" imgW="3250794" imgH="3250794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2352"/>
                          <a:ext cx="1728" cy="17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0" name="Object 6"/>
            <p:cNvGraphicFramePr>
              <a:graphicFrameLocks noChangeAspect="1"/>
            </p:cNvGraphicFramePr>
            <p:nvPr/>
          </p:nvGraphicFramePr>
          <p:xfrm>
            <a:off x="3648" y="480"/>
            <a:ext cx="1728" cy="1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2066" name="Image" r:id="rId10" imgW="3250794" imgH="3250794" progId="Photoshop.Image.7">
                    <p:embed/>
                  </p:oleObj>
                </mc:Choice>
                <mc:Fallback>
                  <p:oleObj name="Image" r:id="rId10" imgW="3250794" imgH="3250794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480"/>
                          <a:ext cx="1728" cy="17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2971800" y="1219200"/>
            <a:ext cx="4495800" cy="5257800"/>
            <a:chOff x="1872" y="768"/>
            <a:chExt cx="2832" cy="3312"/>
          </a:xfrm>
        </p:grpSpPr>
        <p:sp>
          <p:nvSpPr>
            <p:cNvPr id="1035" name="Oval 7"/>
            <p:cNvSpPr>
              <a:spLocks noChangeArrowheads="1"/>
            </p:cNvSpPr>
            <p:nvPr/>
          </p:nvSpPr>
          <p:spPr bwMode="auto">
            <a:xfrm>
              <a:off x="2304" y="1824"/>
              <a:ext cx="480" cy="480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200" b="1" smtClean="0">
                <a:solidFill>
                  <a:srgbClr val="FFFF00"/>
                </a:solidFill>
              </a:endParaRPr>
            </a:p>
          </p:txBody>
        </p:sp>
        <p:sp>
          <p:nvSpPr>
            <p:cNvPr id="1036" name="Oval 8"/>
            <p:cNvSpPr>
              <a:spLocks noChangeArrowheads="1"/>
            </p:cNvSpPr>
            <p:nvPr/>
          </p:nvSpPr>
          <p:spPr bwMode="auto">
            <a:xfrm>
              <a:off x="2688" y="1632"/>
              <a:ext cx="480" cy="480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200" b="1" smtClean="0">
                <a:solidFill>
                  <a:srgbClr val="FFFF00"/>
                </a:solidFill>
              </a:endParaRPr>
            </a:p>
          </p:txBody>
        </p:sp>
        <p:sp>
          <p:nvSpPr>
            <p:cNvPr id="1037" name="Oval 9"/>
            <p:cNvSpPr>
              <a:spLocks noChangeArrowheads="1"/>
            </p:cNvSpPr>
            <p:nvPr/>
          </p:nvSpPr>
          <p:spPr bwMode="auto">
            <a:xfrm>
              <a:off x="3888" y="768"/>
              <a:ext cx="480" cy="480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200" b="1" smtClean="0">
                <a:solidFill>
                  <a:srgbClr val="FFFF00"/>
                </a:solidFill>
              </a:endParaRPr>
            </a:p>
          </p:txBody>
        </p:sp>
        <p:sp>
          <p:nvSpPr>
            <p:cNvPr id="1038" name="Oval 10"/>
            <p:cNvSpPr>
              <a:spLocks noChangeArrowheads="1"/>
            </p:cNvSpPr>
            <p:nvPr/>
          </p:nvSpPr>
          <p:spPr bwMode="auto">
            <a:xfrm>
              <a:off x="1872" y="3264"/>
              <a:ext cx="480" cy="480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200" b="1" smtClean="0">
                <a:solidFill>
                  <a:srgbClr val="FFFF00"/>
                </a:solidFill>
              </a:endParaRPr>
            </a:p>
          </p:txBody>
        </p:sp>
        <p:sp>
          <p:nvSpPr>
            <p:cNvPr id="1039" name="Oval 11"/>
            <p:cNvSpPr>
              <a:spLocks noChangeArrowheads="1"/>
            </p:cNvSpPr>
            <p:nvPr/>
          </p:nvSpPr>
          <p:spPr bwMode="auto">
            <a:xfrm>
              <a:off x="2640" y="3456"/>
              <a:ext cx="480" cy="480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200" b="1" smtClean="0">
                <a:solidFill>
                  <a:srgbClr val="FFFF00"/>
                </a:solidFill>
              </a:endParaRPr>
            </a:p>
          </p:txBody>
        </p:sp>
        <p:sp>
          <p:nvSpPr>
            <p:cNvPr id="1040" name="Oval 12"/>
            <p:cNvSpPr>
              <a:spLocks noChangeArrowheads="1"/>
            </p:cNvSpPr>
            <p:nvPr/>
          </p:nvSpPr>
          <p:spPr bwMode="auto">
            <a:xfrm>
              <a:off x="2736" y="2976"/>
              <a:ext cx="480" cy="480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200" b="1" smtClean="0">
                <a:solidFill>
                  <a:srgbClr val="FFFF00"/>
                </a:solidFill>
              </a:endParaRPr>
            </a:p>
          </p:txBody>
        </p:sp>
        <p:sp>
          <p:nvSpPr>
            <p:cNvPr id="1041" name="Oval 13"/>
            <p:cNvSpPr>
              <a:spLocks noChangeArrowheads="1"/>
            </p:cNvSpPr>
            <p:nvPr/>
          </p:nvSpPr>
          <p:spPr bwMode="auto">
            <a:xfrm>
              <a:off x="3792" y="3600"/>
              <a:ext cx="480" cy="480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200" b="1" smtClean="0">
                <a:solidFill>
                  <a:srgbClr val="FFFF00"/>
                </a:solidFill>
              </a:endParaRPr>
            </a:p>
          </p:txBody>
        </p:sp>
        <p:sp>
          <p:nvSpPr>
            <p:cNvPr id="1042" name="Oval 14"/>
            <p:cNvSpPr>
              <a:spLocks noChangeArrowheads="1"/>
            </p:cNvSpPr>
            <p:nvPr/>
          </p:nvSpPr>
          <p:spPr bwMode="auto">
            <a:xfrm>
              <a:off x="4224" y="3600"/>
              <a:ext cx="480" cy="480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200" b="1" smtClean="0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066800" y="3200400"/>
          <a:ext cx="757238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2067" name="Image File" r:id="rId12" imgW="3251160" imgH="3251160" progId="DellImageExpertImage">
                  <p:embed/>
                </p:oleObj>
              </mc:Choice>
              <mc:Fallback>
                <p:oleObj name="Image File" r:id="rId12" imgW="3251160" imgH="3251160" progId="DellImageExpertImag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1035" t="82759" r="41379"/>
                      <a:stretch>
                        <a:fillRect/>
                      </a:stretch>
                    </p:blipFill>
                    <p:spPr bwMode="auto">
                      <a:xfrm>
                        <a:off x="1066800" y="3200400"/>
                        <a:ext cx="757238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Rectangle 16"/>
          <p:cNvSpPr>
            <a:spLocks noGrp="1" noChangeArrowheads="1"/>
          </p:cNvSpPr>
          <p:nvPr>
            <p:ph type="title"/>
          </p:nvPr>
        </p:nvSpPr>
        <p:spPr>
          <a:xfrm>
            <a:off x="228600" y="127000"/>
            <a:ext cx="8229600" cy="563563"/>
          </a:xfrm>
          <a:noFill/>
        </p:spPr>
        <p:txBody>
          <a:bodyPr/>
          <a:lstStyle/>
          <a:p>
            <a:pPr eaLnBrk="1" hangingPunct="1"/>
            <a:r>
              <a:rPr lang="en-US" sz="4000" smtClean="0"/>
              <a:t>Challenges: importance of context</a:t>
            </a:r>
          </a:p>
        </p:txBody>
      </p:sp>
      <p:sp>
        <p:nvSpPr>
          <p:cNvPr id="1034" name="Text Box 18"/>
          <p:cNvSpPr txBox="1">
            <a:spLocks noChangeArrowheads="1"/>
          </p:cNvSpPr>
          <p:nvPr/>
        </p:nvSpPr>
        <p:spPr bwMode="auto">
          <a:xfrm>
            <a:off x="6253163" y="6575425"/>
            <a:ext cx="28225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000000"/>
                </a:solidFill>
              </a:rPr>
              <a:t>slide credit: Fei-Fei, Fergus &amp; Torralba </a:t>
            </a:r>
          </a:p>
        </p:txBody>
      </p:sp>
    </p:spTree>
    <p:extLst>
      <p:ext uri="{BB962C8B-B14F-4D97-AF65-F5344CB8AC3E}">
        <p14:creationId xmlns:p14="http://schemas.microsoft.com/office/powerpoint/2010/main" val="11641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-3175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Challenges: complexity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092200"/>
            <a:ext cx="84582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45000"/>
              </a:spcBef>
            </a:pPr>
            <a:r>
              <a:rPr lang="en-US" sz="2600" smtClean="0"/>
              <a:t>Thousands to millions of pixels in an image</a:t>
            </a:r>
          </a:p>
          <a:p>
            <a:pPr eaLnBrk="1" hangingPunct="1">
              <a:lnSpc>
                <a:spcPct val="80000"/>
              </a:lnSpc>
              <a:spcBef>
                <a:spcPct val="45000"/>
              </a:spcBef>
            </a:pPr>
            <a:r>
              <a:rPr lang="en-US" sz="2600" smtClean="0"/>
              <a:t>3,000-30,000 human recognizable object categories</a:t>
            </a:r>
          </a:p>
          <a:p>
            <a:pPr eaLnBrk="1" hangingPunct="1">
              <a:lnSpc>
                <a:spcPct val="80000"/>
              </a:lnSpc>
              <a:spcBef>
                <a:spcPct val="45000"/>
              </a:spcBef>
            </a:pPr>
            <a:r>
              <a:rPr lang="en-US" sz="2600" smtClean="0"/>
              <a:t>30+ degrees of freedom in the pose of articulated objects (humans)</a:t>
            </a:r>
          </a:p>
          <a:p>
            <a:pPr eaLnBrk="1" hangingPunct="1">
              <a:lnSpc>
                <a:spcPct val="80000"/>
              </a:lnSpc>
              <a:spcBef>
                <a:spcPct val="45000"/>
              </a:spcBef>
            </a:pPr>
            <a:r>
              <a:rPr lang="en-US" sz="2600" smtClean="0"/>
              <a:t>Billions of images indexed by Google Image Search</a:t>
            </a:r>
          </a:p>
          <a:p>
            <a:pPr eaLnBrk="1" hangingPunct="1">
              <a:lnSpc>
                <a:spcPct val="80000"/>
              </a:lnSpc>
              <a:spcBef>
                <a:spcPct val="45000"/>
              </a:spcBef>
            </a:pPr>
            <a:r>
              <a:rPr lang="en-US" sz="2600" smtClean="0"/>
              <a:t>18 billion+ prints produced from digital camera images in 2004</a:t>
            </a:r>
          </a:p>
          <a:p>
            <a:pPr eaLnBrk="1" hangingPunct="1">
              <a:lnSpc>
                <a:spcPct val="80000"/>
              </a:lnSpc>
              <a:spcBef>
                <a:spcPct val="45000"/>
              </a:spcBef>
            </a:pPr>
            <a:r>
              <a:rPr lang="en-US" sz="2600" smtClean="0"/>
              <a:t>295.5 million camera phones sold in 2005</a:t>
            </a:r>
          </a:p>
          <a:p>
            <a:pPr eaLnBrk="1" hangingPunct="1">
              <a:lnSpc>
                <a:spcPct val="80000"/>
              </a:lnSpc>
            </a:pPr>
            <a:r>
              <a:rPr lang="en-US" sz="2600" smtClean="0"/>
              <a:t>About half of the cerebral cortex in primates is devoted to processing visual information [Felleman and van Essen 1991]</a:t>
            </a:r>
          </a:p>
          <a:p>
            <a:pPr eaLnBrk="1" hangingPunct="1">
              <a:lnSpc>
                <a:spcPct val="80000"/>
              </a:lnSpc>
              <a:spcBef>
                <a:spcPct val="45000"/>
              </a:spcBef>
            </a:pPr>
            <a:endParaRPr lang="en-US" sz="2600" smtClean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68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Challenges: learning with minimal supervision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11188" y="2133600"/>
            <a:ext cx="2628900" cy="2771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227763" y="2133600"/>
            <a:ext cx="2519362" cy="2771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455988" y="2133600"/>
            <a:ext cx="2484437" cy="27717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Trebuchet MS"/>
            </a:endParaRPr>
          </a:p>
        </p:txBody>
      </p:sp>
      <p:grpSp>
        <p:nvGrpSpPr>
          <p:cNvPr id="55302" name="Group 5"/>
          <p:cNvGrpSpPr>
            <a:grpSpLocks noChangeAspect="1"/>
          </p:cNvGrpSpPr>
          <p:nvPr/>
        </p:nvGrpSpPr>
        <p:grpSpPr bwMode="auto">
          <a:xfrm>
            <a:off x="6443663" y="4184650"/>
            <a:ext cx="2166937" cy="487363"/>
            <a:chOff x="336" y="3097"/>
            <a:chExt cx="2352" cy="528"/>
          </a:xfrm>
        </p:grpSpPr>
        <p:sp>
          <p:nvSpPr>
            <p:cNvPr id="55385" name="Rectangle 6"/>
            <p:cNvSpPr>
              <a:spLocks noChangeAspect="1" noChangeArrowheads="1"/>
            </p:cNvSpPr>
            <p:nvPr/>
          </p:nvSpPr>
          <p:spPr bwMode="auto">
            <a:xfrm>
              <a:off x="336" y="3097"/>
              <a:ext cx="2352" cy="528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mtClean="0">
                <a:solidFill>
                  <a:srgbClr val="FFFFFF"/>
                </a:solidFill>
              </a:endParaRPr>
            </a:p>
          </p:txBody>
        </p:sp>
        <p:grpSp>
          <p:nvGrpSpPr>
            <p:cNvPr id="55386" name="Group 108"/>
            <p:cNvGrpSpPr>
              <a:grpSpLocks noChangeAspect="1"/>
            </p:cNvGrpSpPr>
            <p:nvPr/>
          </p:nvGrpSpPr>
          <p:grpSpPr bwMode="auto">
            <a:xfrm>
              <a:off x="384" y="3168"/>
              <a:ext cx="2256" cy="384"/>
              <a:chOff x="384" y="3072"/>
              <a:chExt cx="2256" cy="384"/>
            </a:xfrm>
          </p:grpSpPr>
          <p:pic>
            <p:nvPicPr>
              <p:cNvPr id="55387" name="Picture 8" descr="side%20view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706" b="30113"/>
              <a:stretch>
                <a:fillRect/>
              </a:stretch>
            </p:blipFill>
            <p:spPr bwMode="auto">
              <a:xfrm>
                <a:off x="1440" y="3072"/>
                <a:ext cx="1200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388" name="Picture 9" descr="CAR_SID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35" b="23822"/>
              <a:stretch>
                <a:fillRect/>
              </a:stretch>
            </p:blipFill>
            <p:spPr bwMode="auto">
              <a:xfrm>
                <a:off x="384" y="3072"/>
                <a:ext cx="1008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389" name="Oval 10"/>
              <p:cNvSpPr>
                <a:spLocks noChangeAspect="1" noChangeArrowheads="1"/>
              </p:cNvSpPr>
              <p:nvPr/>
            </p:nvSpPr>
            <p:spPr bwMode="auto">
              <a:xfrm>
                <a:off x="528" y="3312"/>
                <a:ext cx="144" cy="144"/>
              </a:xfrm>
              <a:prstGeom prst="ellipse">
                <a:avLst/>
              </a:prstGeom>
              <a:solidFill>
                <a:srgbClr val="4F81BD">
                  <a:alpha val="30196"/>
                </a:srgb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de-DE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390" name="Oval 11"/>
              <p:cNvSpPr>
                <a:spLocks noChangeAspect="1" noChangeArrowheads="1"/>
              </p:cNvSpPr>
              <p:nvPr/>
            </p:nvSpPr>
            <p:spPr bwMode="auto">
              <a:xfrm>
                <a:off x="1152" y="3312"/>
                <a:ext cx="144" cy="144"/>
              </a:xfrm>
              <a:prstGeom prst="ellipse">
                <a:avLst/>
              </a:prstGeom>
              <a:solidFill>
                <a:srgbClr val="4F81BD">
                  <a:alpha val="30196"/>
                </a:srgb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de-DE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391" name="Oval 12"/>
              <p:cNvSpPr>
                <a:spLocks noChangeAspect="1" noChangeArrowheads="1"/>
              </p:cNvSpPr>
              <p:nvPr/>
            </p:nvSpPr>
            <p:spPr bwMode="auto">
              <a:xfrm>
                <a:off x="1584" y="3264"/>
                <a:ext cx="192" cy="192"/>
              </a:xfrm>
              <a:prstGeom prst="ellipse">
                <a:avLst/>
              </a:prstGeom>
              <a:solidFill>
                <a:srgbClr val="4F81BD">
                  <a:alpha val="30196"/>
                </a:srgb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de-DE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392" name="Oval 13"/>
              <p:cNvSpPr>
                <a:spLocks noChangeAspect="1" noChangeArrowheads="1"/>
              </p:cNvSpPr>
              <p:nvPr/>
            </p:nvSpPr>
            <p:spPr bwMode="auto">
              <a:xfrm>
                <a:off x="2304" y="3264"/>
                <a:ext cx="192" cy="192"/>
              </a:xfrm>
              <a:prstGeom prst="ellipse">
                <a:avLst/>
              </a:prstGeom>
              <a:solidFill>
                <a:srgbClr val="4F81BD">
                  <a:alpha val="30196"/>
                </a:srgb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de-DE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393" name="Rectangle 14"/>
              <p:cNvSpPr>
                <a:spLocks noChangeAspect="1" noChangeArrowheads="1"/>
              </p:cNvSpPr>
              <p:nvPr/>
            </p:nvSpPr>
            <p:spPr bwMode="auto">
              <a:xfrm>
                <a:off x="720" y="3216"/>
                <a:ext cx="336" cy="192"/>
              </a:xfrm>
              <a:prstGeom prst="rect">
                <a:avLst/>
              </a:prstGeom>
              <a:solidFill>
                <a:srgbClr val="FF0000">
                  <a:alpha val="30196"/>
                </a:srgb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de-DE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394" name="Rectangle 15"/>
              <p:cNvSpPr>
                <a:spLocks noChangeAspect="1" noChangeArrowheads="1"/>
              </p:cNvSpPr>
              <p:nvPr/>
            </p:nvSpPr>
            <p:spPr bwMode="auto">
              <a:xfrm>
                <a:off x="1920" y="3216"/>
                <a:ext cx="336" cy="192"/>
              </a:xfrm>
              <a:prstGeom prst="rect">
                <a:avLst/>
              </a:prstGeom>
              <a:solidFill>
                <a:srgbClr val="FF0000">
                  <a:alpha val="30196"/>
                </a:srgb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de-DE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395" name="Freeform 16"/>
              <p:cNvSpPr>
                <a:spLocks noChangeAspect="1"/>
              </p:cNvSpPr>
              <p:nvPr/>
            </p:nvSpPr>
            <p:spPr bwMode="auto">
              <a:xfrm>
                <a:off x="576" y="3120"/>
                <a:ext cx="528" cy="96"/>
              </a:xfrm>
              <a:custGeom>
                <a:avLst/>
                <a:gdLst>
                  <a:gd name="T0" fmla="*/ 0 w 528"/>
                  <a:gd name="T1" fmla="*/ 96 h 96"/>
                  <a:gd name="T2" fmla="*/ 96 w 528"/>
                  <a:gd name="T3" fmla="*/ 0 h 96"/>
                  <a:gd name="T4" fmla="*/ 336 w 528"/>
                  <a:gd name="T5" fmla="*/ 0 h 96"/>
                  <a:gd name="T6" fmla="*/ 528 w 528"/>
                  <a:gd name="T7" fmla="*/ 96 h 96"/>
                  <a:gd name="T8" fmla="*/ 0 w 528"/>
                  <a:gd name="T9" fmla="*/ 96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8"/>
                  <a:gd name="T16" fmla="*/ 0 h 96"/>
                  <a:gd name="T17" fmla="*/ 528 w 528"/>
                  <a:gd name="T18" fmla="*/ 96 h 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8" h="96">
                    <a:moveTo>
                      <a:pt x="0" y="96"/>
                    </a:moveTo>
                    <a:lnTo>
                      <a:pt x="96" y="0"/>
                    </a:lnTo>
                    <a:lnTo>
                      <a:pt x="336" y="0"/>
                    </a:lnTo>
                    <a:lnTo>
                      <a:pt x="528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0504D">
                  <a:alpha val="30196"/>
                </a:srgb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396" name="Freeform 17"/>
              <p:cNvSpPr>
                <a:spLocks noChangeAspect="1"/>
              </p:cNvSpPr>
              <p:nvPr/>
            </p:nvSpPr>
            <p:spPr bwMode="auto">
              <a:xfrm>
                <a:off x="1632" y="3072"/>
                <a:ext cx="672" cy="144"/>
              </a:xfrm>
              <a:custGeom>
                <a:avLst/>
                <a:gdLst>
                  <a:gd name="T0" fmla="*/ 59 w 672"/>
                  <a:gd name="T1" fmla="*/ 85 h 144"/>
                  <a:gd name="T2" fmla="*/ 192 w 672"/>
                  <a:gd name="T3" fmla="*/ 16 h 144"/>
                  <a:gd name="T4" fmla="*/ 432 w 672"/>
                  <a:gd name="T5" fmla="*/ 0 h 144"/>
                  <a:gd name="T6" fmla="*/ 624 w 672"/>
                  <a:gd name="T7" fmla="*/ 96 h 144"/>
                  <a:gd name="T8" fmla="*/ 672 w 672"/>
                  <a:gd name="T9" fmla="*/ 144 h 144"/>
                  <a:gd name="T10" fmla="*/ 0 w 672"/>
                  <a:gd name="T11" fmla="*/ 96 h 144"/>
                  <a:gd name="T12" fmla="*/ 59 w 672"/>
                  <a:gd name="T13" fmla="*/ 85 h 14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72"/>
                  <a:gd name="T22" fmla="*/ 0 h 144"/>
                  <a:gd name="T23" fmla="*/ 672 w 672"/>
                  <a:gd name="T24" fmla="*/ 144 h 14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72" h="144">
                    <a:moveTo>
                      <a:pt x="59" y="85"/>
                    </a:moveTo>
                    <a:cubicBezTo>
                      <a:pt x="65" y="82"/>
                      <a:pt x="173" y="16"/>
                      <a:pt x="192" y="16"/>
                    </a:cubicBezTo>
                    <a:lnTo>
                      <a:pt x="432" y="0"/>
                    </a:lnTo>
                    <a:lnTo>
                      <a:pt x="624" y="96"/>
                    </a:lnTo>
                    <a:lnTo>
                      <a:pt x="672" y="144"/>
                    </a:lnTo>
                    <a:lnTo>
                      <a:pt x="0" y="96"/>
                    </a:lnTo>
                    <a:lnTo>
                      <a:pt x="59" y="85"/>
                    </a:lnTo>
                    <a:close/>
                  </a:path>
                </a:pathLst>
              </a:custGeom>
              <a:solidFill>
                <a:srgbClr val="C0504D">
                  <a:alpha val="30196"/>
                </a:srgb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mtClean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55303" name="Group 18"/>
          <p:cNvGrpSpPr>
            <a:grpSpLocks noChangeAspect="1"/>
          </p:cNvGrpSpPr>
          <p:nvPr/>
        </p:nvGrpSpPr>
        <p:grpSpPr bwMode="auto">
          <a:xfrm>
            <a:off x="6496050" y="3249613"/>
            <a:ext cx="2035175" cy="636587"/>
            <a:chOff x="432" y="2333"/>
            <a:chExt cx="2208" cy="691"/>
          </a:xfrm>
        </p:grpSpPr>
        <p:sp>
          <p:nvSpPr>
            <p:cNvPr id="55365" name="Rectangle 19"/>
            <p:cNvSpPr>
              <a:spLocks noChangeAspect="1" noChangeArrowheads="1"/>
            </p:cNvSpPr>
            <p:nvPr/>
          </p:nvSpPr>
          <p:spPr bwMode="auto">
            <a:xfrm>
              <a:off x="432" y="2333"/>
              <a:ext cx="2208" cy="691"/>
            </a:xfrm>
            <a:prstGeom prst="rect">
              <a:avLst/>
            </a:prstGeom>
            <a:solidFill>
              <a:srgbClr val="80008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mtClean="0">
                <a:solidFill>
                  <a:srgbClr val="FFFFFF"/>
                </a:solidFill>
              </a:endParaRPr>
            </a:p>
          </p:txBody>
        </p:sp>
        <p:grpSp>
          <p:nvGrpSpPr>
            <p:cNvPr id="55366" name="Group 121"/>
            <p:cNvGrpSpPr>
              <a:grpSpLocks noChangeAspect="1"/>
            </p:cNvGrpSpPr>
            <p:nvPr/>
          </p:nvGrpSpPr>
          <p:grpSpPr bwMode="auto">
            <a:xfrm>
              <a:off x="481" y="2400"/>
              <a:ext cx="2113" cy="565"/>
              <a:chOff x="3888" y="3228"/>
              <a:chExt cx="4080" cy="1092"/>
            </a:xfrm>
          </p:grpSpPr>
          <p:pic>
            <p:nvPicPr>
              <p:cNvPr id="55382" name="Picture 21" descr="koalahead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8" y="3236"/>
                <a:ext cx="1288" cy="10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383" name="Picture 22" descr="KoalaStLouis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2" y="3230"/>
                <a:ext cx="1392" cy="10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384" name="Picture 23" descr="koalahead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72" y="3228"/>
                <a:ext cx="1296" cy="1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5367" name="Oval 24"/>
            <p:cNvSpPr>
              <a:spLocks noChangeAspect="1" noChangeArrowheads="1"/>
            </p:cNvSpPr>
            <p:nvPr/>
          </p:nvSpPr>
          <p:spPr bwMode="auto">
            <a:xfrm>
              <a:off x="816" y="2736"/>
              <a:ext cx="96" cy="192"/>
            </a:xfrm>
            <a:prstGeom prst="ellipse">
              <a:avLst/>
            </a:prstGeom>
            <a:solidFill>
              <a:srgbClr val="4F81BD">
                <a:alpha val="30196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mtClean="0">
                <a:solidFill>
                  <a:srgbClr val="FFFFFF"/>
                </a:solidFill>
              </a:endParaRPr>
            </a:p>
          </p:txBody>
        </p:sp>
        <p:sp>
          <p:nvSpPr>
            <p:cNvPr id="55368" name="Oval 25"/>
            <p:cNvSpPr>
              <a:spLocks noChangeAspect="1" noChangeArrowheads="1"/>
            </p:cNvSpPr>
            <p:nvPr/>
          </p:nvSpPr>
          <p:spPr bwMode="auto">
            <a:xfrm>
              <a:off x="1536" y="2736"/>
              <a:ext cx="96" cy="144"/>
            </a:xfrm>
            <a:prstGeom prst="ellipse">
              <a:avLst/>
            </a:prstGeom>
            <a:solidFill>
              <a:srgbClr val="4F81BD">
                <a:alpha val="30196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mtClean="0">
                <a:solidFill>
                  <a:srgbClr val="FFFFFF"/>
                </a:solidFill>
              </a:endParaRPr>
            </a:p>
          </p:txBody>
        </p:sp>
        <p:sp>
          <p:nvSpPr>
            <p:cNvPr id="55369" name="Oval 26"/>
            <p:cNvSpPr>
              <a:spLocks noChangeAspect="1" noChangeArrowheads="1"/>
            </p:cNvSpPr>
            <p:nvPr/>
          </p:nvSpPr>
          <p:spPr bwMode="auto">
            <a:xfrm>
              <a:off x="2304" y="2736"/>
              <a:ext cx="96" cy="144"/>
            </a:xfrm>
            <a:prstGeom prst="ellipse">
              <a:avLst/>
            </a:prstGeom>
            <a:solidFill>
              <a:srgbClr val="4F81BD">
                <a:alpha val="30196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mtClean="0">
                <a:solidFill>
                  <a:srgbClr val="FFFFFF"/>
                </a:solidFill>
              </a:endParaRPr>
            </a:p>
          </p:txBody>
        </p:sp>
        <p:sp>
          <p:nvSpPr>
            <p:cNvPr id="55370" name="Oval 27"/>
            <p:cNvSpPr>
              <a:spLocks noChangeAspect="1" noChangeArrowheads="1"/>
            </p:cNvSpPr>
            <p:nvPr/>
          </p:nvSpPr>
          <p:spPr bwMode="auto">
            <a:xfrm>
              <a:off x="768" y="2736"/>
              <a:ext cx="48" cy="48"/>
            </a:xfrm>
            <a:prstGeom prst="ellipse">
              <a:avLst/>
            </a:prstGeom>
            <a:solidFill>
              <a:srgbClr val="FFFF00">
                <a:alpha val="30196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mtClean="0">
                <a:solidFill>
                  <a:srgbClr val="FFFFFF"/>
                </a:solidFill>
              </a:endParaRPr>
            </a:p>
          </p:txBody>
        </p:sp>
        <p:sp>
          <p:nvSpPr>
            <p:cNvPr id="55371" name="Oval 28"/>
            <p:cNvSpPr>
              <a:spLocks noChangeAspect="1" noChangeArrowheads="1"/>
            </p:cNvSpPr>
            <p:nvPr/>
          </p:nvSpPr>
          <p:spPr bwMode="auto">
            <a:xfrm>
              <a:off x="960" y="2736"/>
              <a:ext cx="48" cy="48"/>
            </a:xfrm>
            <a:prstGeom prst="ellipse">
              <a:avLst/>
            </a:prstGeom>
            <a:solidFill>
              <a:srgbClr val="FFFF00">
                <a:alpha val="30196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mtClean="0">
                <a:solidFill>
                  <a:srgbClr val="FFFFFF"/>
                </a:solidFill>
              </a:endParaRPr>
            </a:p>
          </p:txBody>
        </p:sp>
        <p:sp>
          <p:nvSpPr>
            <p:cNvPr id="55372" name="Oval 29"/>
            <p:cNvSpPr>
              <a:spLocks noChangeAspect="1" noChangeArrowheads="1"/>
            </p:cNvSpPr>
            <p:nvPr/>
          </p:nvSpPr>
          <p:spPr bwMode="auto">
            <a:xfrm>
              <a:off x="1440" y="2736"/>
              <a:ext cx="48" cy="48"/>
            </a:xfrm>
            <a:prstGeom prst="ellipse">
              <a:avLst/>
            </a:prstGeom>
            <a:solidFill>
              <a:srgbClr val="FFFF00">
                <a:alpha val="30196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mtClean="0">
                <a:solidFill>
                  <a:srgbClr val="FFFFFF"/>
                </a:solidFill>
              </a:endParaRPr>
            </a:p>
          </p:txBody>
        </p:sp>
        <p:sp>
          <p:nvSpPr>
            <p:cNvPr id="55373" name="Oval 30"/>
            <p:cNvSpPr>
              <a:spLocks noChangeAspect="1" noChangeArrowheads="1"/>
            </p:cNvSpPr>
            <p:nvPr/>
          </p:nvSpPr>
          <p:spPr bwMode="auto">
            <a:xfrm>
              <a:off x="1632" y="2736"/>
              <a:ext cx="48" cy="48"/>
            </a:xfrm>
            <a:prstGeom prst="ellipse">
              <a:avLst/>
            </a:prstGeom>
            <a:solidFill>
              <a:srgbClr val="FFFF00">
                <a:alpha val="30196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mtClean="0">
                <a:solidFill>
                  <a:srgbClr val="FFFFFF"/>
                </a:solidFill>
              </a:endParaRPr>
            </a:p>
          </p:txBody>
        </p:sp>
        <p:sp>
          <p:nvSpPr>
            <p:cNvPr id="55374" name="Oval 31"/>
            <p:cNvSpPr>
              <a:spLocks noChangeAspect="1" noChangeArrowheads="1"/>
            </p:cNvSpPr>
            <p:nvPr/>
          </p:nvSpPr>
          <p:spPr bwMode="auto">
            <a:xfrm>
              <a:off x="2208" y="2736"/>
              <a:ext cx="48" cy="48"/>
            </a:xfrm>
            <a:prstGeom prst="ellipse">
              <a:avLst/>
            </a:prstGeom>
            <a:solidFill>
              <a:srgbClr val="FFFF00">
                <a:alpha val="30196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mtClean="0">
                <a:solidFill>
                  <a:srgbClr val="FFFFFF"/>
                </a:solidFill>
              </a:endParaRPr>
            </a:p>
          </p:txBody>
        </p:sp>
        <p:sp>
          <p:nvSpPr>
            <p:cNvPr id="55375" name="Oval 32"/>
            <p:cNvSpPr>
              <a:spLocks noChangeAspect="1" noChangeArrowheads="1"/>
            </p:cNvSpPr>
            <p:nvPr/>
          </p:nvSpPr>
          <p:spPr bwMode="auto">
            <a:xfrm>
              <a:off x="2400" y="2736"/>
              <a:ext cx="48" cy="48"/>
            </a:xfrm>
            <a:prstGeom prst="ellipse">
              <a:avLst/>
            </a:prstGeom>
            <a:solidFill>
              <a:srgbClr val="FFFF00">
                <a:alpha val="30196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mtClean="0">
                <a:solidFill>
                  <a:srgbClr val="FFFFFF"/>
                </a:solidFill>
              </a:endParaRPr>
            </a:p>
          </p:txBody>
        </p:sp>
        <p:sp>
          <p:nvSpPr>
            <p:cNvPr id="55376" name="Freeform 33"/>
            <p:cNvSpPr>
              <a:spLocks noChangeAspect="1"/>
            </p:cNvSpPr>
            <p:nvPr/>
          </p:nvSpPr>
          <p:spPr bwMode="auto">
            <a:xfrm>
              <a:off x="480" y="2400"/>
              <a:ext cx="240" cy="304"/>
            </a:xfrm>
            <a:custGeom>
              <a:avLst/>
              <a:gdLst>
                <a:gd name="T0" fmla="*/ 107 w 240"/>
                <a:gd name="T1" fmla="*/ 304 h 304"/>
                <a:gd name="T2" fmla="*/ 59 w 240"/>
                <a:gd name="T3" fmla="*/ 293 h 304"/>
                <a:gd name="T4" fmla="*/ 0 w 240"/>
                <a:gd name="T5" fmla="*/ 192 h 304"/>
                <a:gd name="T6" fmla="*/ 96 w 240"/>
                <a:gd name="T7" fmla="*/ 48 h 304"/>
                <a:gd name="T8" fmla="*/ 192 w 240"/>
                <a:gd name="T9" fmla="*/ 0 h 304"/>
                <a:gd name="T10" fmla="*/ 240 w 240"/>
                <a:gd name="T11" fmla="*/ 96 h 304"/>
                <a:gd name="T12" fmla="*/ 107 w 240"/>
                <a:gd name="T13" fmla="*/ 304 h 3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0"/>
                <a:gd name="T22" fmla="*/ 0 h 304"/>
                <a:gd name="T23" fmla="*/ 240 w 240"/>
                <a:gd name="T24" fmla="*/ 304 h 3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0" h="304">
                  <a:moveTo>
                    <a:pt x="107" y="304"/>
                  </a:moveTo>
                  <a:cubicBezTo>
                    <a:pt x="62" y="293"/>
                    <a:pt x="79" y="293"/>
                    <a:pt x="59" y="293"/>
                  </a:cubicBezTo>
                  <a:lnTo>
                    <a:pt x="0" y="192"/>
                  </a:lnTo>
                  <a:lnTo>
                    <a:pt x="96" y="48"/>
                  </a:lnTo>
                  <a:lnTo>
                    <a:pt x="192" y="0"/>
                  </a:lnTo>
                  <a:lnTo>
                    <a:pt x="240" y="96"/>
                  </a:lnTo>
                  <a:lnTo>
                    <a:pt x="107" y="304"/>
                  </a:lnTo>
                  <a:close/>
                </a:path>
              </a:pathLst>
            </a:custGeom>
            <a:solidFill>
              <a:srgbClr val="FF0000">
                <a:alpha val="30196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5377" name="Freeform 34"/>
            <p:cNvSpPr>
              <a:spLocks noChangeAspect="1"/>
            </p:cNvSpPr>
            <p:nvPr/>
          </p:nvSpPr>
          <p:spPr bwMode="auto">
            <a:xfrm>
              <a:off x="917" y="2448"/>
              <a:ext cx="235" cy="336"/>
            </a:xfrm>
            <a:custGeom>
              <a:avLst/>
              <a:gdLst>
                <a:gd name="T0" fmla="*/ 0 w 235"/>
                <a:gd name="T1" fmla="*/ 48 h 336"/>
                <a:gd name="T2" fmla="*/ 54 w 235"/>
                <a:gd name="T3" fmla="*/ 5 h 336"/>
                <a:gd name="T4" fmla="*/ 91 w 235"/>
                <a:gd name="T5" fmla="*/ 0 h 336"/>
                <a:gd name="T6" fmla="*/ 187 w 235"/>
                <a:gd name="T7" fmla="*/ 0 h 336"/>
                <a:gd name="T8" fmla="*/ 235 w 235"/>
                <a:gd name="T9" fmla="*/ 144 h 336"/>
                <a:gd name="T10" fmla="*/ 187 w 235"/>
                <a:gd name="T11" fmla="*/ 288 h 336"/>
                <a:gd name="T12" fmla="*/ 139 w 235"/>
                <a:gd name="T13" fmla="*/ 336 h 336"/>
                <a:gd name="T14" fmla="*/ 91 w 235"/>
                <a:gd name="T15" fmla="*/ 96 h 336"/>
                <a:gd name="T16" fmla="*/ 0 w 235"/>
                <a:gd name="T17" fmla="*/ 48 h 3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5"/>
                <a:gd name="T28" fmla="*/ 0 h 336"/>
                <a:gd name="T29" fmla="*/ 235 w 235"/>
                <a:gd name="T30" fmla="*/ 336 h 3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5" h="336">
                  <a:moveTo>
                    <a:pt x="0" y="48"/>
                  </a:moveTo>
                  <a:cubicBezTo>
                    <a:pt x="56" y="10"/>
                    <a:pt x="54" y="33"/>
                    <a:pt x="54" y="5"/>
                  </a:cubicBezTo>
                  <a:lnTo>
                    <a:pt x="91" y="0"/>
                  </a:lnTo>
                  <a:lnTo>
                    <a:pt x="187" y="0"/>
                  </a:lnTo>
                  <a:lnTo>
                    <a:pt x="235" y="144"/>
                  </a:lnTo>
                  <a:lnTo>
                    <a:pt x="187" y="288"/>
                  </a:lnTo>
                  <a:lnTo>
                    <a:pt x="139" y="336"/>
                  </a:lnTo>
                  <a:lnTo>
                    <a:pt x="91" y="96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F0000">
                <a:alpha val="30196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5378" name="Freeform 35"/>
            <p:cNvSpPr>
              <a:spLocks noChangeAspect="1"/>
            </p:cNvSpPr>
            <p:nvPr/>
          </p:nvSpPr>
          <p:spPr bwMode="auto">
            <a:xfrm>
              <a:off x="1197" y="2401"/>
              <a:ext cx="242" cy="334"/>
            </a:xfrm>
            <a:custGeom>
              <a:avLst/>
              <a:gdLst>
                <a:gd name="T0" fmla="*/ 21 w 240"/>
                <a:gd name="T1" fmla="*/ 16 h 336"/>
                <a:gd name="T2" fmla="*/ 148 w 240"/>
                <a:gd name="T3" fmla="*/ 11 h 336"/>
                <a:gd name="T4" fmla="*/ 270 w 240"/>
                <a:gd name="T5" fmla="*/ 48 h 336"/>
                <a:gd name="T6" fmla="*/ 111 w 240"/>
                <a:gd name="T7" fmla="*/ 84 h 336"/>
                <a:gd name="T8" fmla="*/ 48 w 240"/>
                <a:gd name="T9" fmla="*/ 225 h 336"/>
                <a:gd name="T10" fmla="*/ 111 w 240"/>
                <a:gd name="T11" fmla="*/ 258 h 336"/>
                <a:gd name="T12" fmla="*/ 0 w 240"/>
                <a:gd name="T13" fmla="*/ 306 h 336"/>
                <a:gd name="T14" fmla="*/ 0 w 240"/>
                <a:gd name="T15" fmla="*/ 48 h 336"/>
                <a:gd name="T16" fmla="*/ 48 w 240"/>
                <a:gd name="T17" fmla="*/ 0 h 3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0"/>
                <a:gd name="T28" fmla="*/ 0 h 336"/>
                <a:gd name="T29" fmla="*/ 240 w 240"/>
                <a:gd name="T30" fmla="*/ 336 h 3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0" h="336">
                  <a:moveTo>
                    <a:pt x="21" y="16"/>
                  </a:moveTo>
                  <a:cubicBezTo>
                    <a:pt x="105" y="10"/>
                    <a:pt x="68" y="11"/>
                    <a:pt x="133" y="11"/>
                  </a:cubicBezTo>
                  <a:lnTo>
                    <a:pt x="240" y="48"/>
                  </a:lnTo>
                  <a:lnTo>
                    <a:pt x="96" y="96"/>
                  </a:lnTo>
                  <a:lnTo>
                    <a:pt x="48" y="240"/>
                  </a:lnTo>
                  <a:lnTo>
                    <a:pt x="96" y="288"/>
                  </a:lnTo>
                  <a:lnTo>
                    <a:pt x="0" y="336"/>
                  </a:lnTo>
                  <a:lnTo>
                    <a:pt x="0" y="48"/>
                  </a:lnTo>
                  <a:lnTo>
                    <a:pt x="48" y="0"/>
                  </a:lnTo>
                </a:path>
              </a:pathLst>
            </a:custGeom>
            <a:solidFill>
              <a:srgbClr val="FF0000">
                <a:alpha val="30196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5379" name="Freeform 36"/>
            <p:cNvSpPr>
              <a:spLocks noChangeAspect="1"/>
            </p:cNvSpPr>
            <p:nvPr/>
          </p:nvSpPr>
          <p:spPr bwMode="auto">
            <a:xfrm>
              <a:off x="1680" y="2400"/>
              <a:ext cx="192" cy="384"/>
            </a:xfrm>
            <a:custGeom>
              <a:avLst/>
              <a:gdLst>
                <a:gd name="T0" fmla="*/ 0 w 192"/>
                <a:gd name="T1" fmla="*/ 48 h 384"/>
                <a:gd name="T2" fmla="*/ 96 w 192"/>
                <a:gd name="T3" fmla="*/ 0 h 384"/>
                <a:gd name="T4" fmla="*/ 192 w 192"/>
                <a:gd name="T5" fmla="*/ 96 h 384"/>
                <a:gd name="T6" fmla="*/ 192 w 192"/>
                <a:gd name="T7" fmla="*/ 240 h 384"/>
                <a:gd name="T8" fmla="*/ 144 w 192"/>
                <a:gd name="T9" fmla="*/ 384 h 384"/>
                <a:gd name="T10" fmla="*/ 48 w 192"/>
                <a:gd name="T11" fmla="*/ 384 h 384"/>
                <a:gd name="T12" fmla="*/ 48 w 192"/>
                <a:gd name="T13" fmla="*/ 192 h 384"/>
                <a:gd name="T14" fmla="*/ 0 w 192"/>
                <a:gd name="T15" fmla="*/ 96 h 3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2"/>
                <a:gd name="T25" fmla="*/ 0 h 384"/>
                <a:gd name="T26" fmla="*/ 192 w 192"/>
                <a:gd name="T27" fmla="*/ 384 h 3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2" h="384">
                  <a:moveTo>
                    <a:pt x="0" y="48"/>
                  </a:moveTo>
                  <a:lnTo>
                    <a:pt x="96" y="0"/>
                  </a:lnTo>
                  <a:lnTo>
                    <a:pt x="192" y="96"/>
                  </a:lnTo>
                  <a:lnTo>
                    <a:pt x="192" y="240"/>
                  </a:lnTo>
                  <a:lnTo>
                    <a:pt x="144" y="384"/>
                  </a:lnTo>
                  <a:lnTo>
                    <a:pt x="48" y="384"/>
                  </a:lnTo>
                  <a:lnTo>
                    <a:pt x="48" y="192"/>
                  </a:lnTo>
                  <a:lnTo>
                    <a:pt x="0" y="96"/>
                  </a:lnTo>
                </a:path>
              </a:pathLst>
            </a:custGeom>
            <a:solidFill>
              <a:srgbClr val="FF0000">
                <a:alpha val="30196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5380" name="Freeform 37"/>
            <p:cNvSpPr>
              <a:spLocks noChangeAspect="1"/>
            </p:cNvSpPr>
            <p:nvPr/>
          </p:nvSpPr>
          <p:spPr bwMode="auto">
            <a:xfrm>
              <a:off x="1920" y="2448"/>
              <a:ext cx="240" cy="288"/>
            </a:xfrm>
            <a:custGeom>
              <a:avLst/>
              <a:gdLst>
                <a:gd name="T0" fmla="*/ 48 w 240"/>
                <a:gd name="T1" fmla="*/ 48 h 288"/>
                <a:gd name="T2" fmla="*/ 144 w 240"/>
                <a:gd name="T3" fmla="*/ 0 h 288"/>
                <a:gd name="T4" fmla="*/ 192 w 240"/>
                <a:gd name="T5" fmla="*/ 0 h 288"/>
                <a:gd name="T6" fmla="*/ 240 w 240"/>
                <a:gd name="T7" fmla="*/ 48 h 288"/>
                <a:gd name="T8" fmla="*/ 240 w 240"/>
                <a:gd name="T9" fmla="*/ 144 h 288"/>
                <a:gd name="T10" fmla="*/ 144 w 240"/>
                <a:gd name="T11" fmla="*/ 240 h 288"/>
                <a:gd name="T12" fmla="*/ 96 w 240"/>
                <a:gd name="T13" fmla="*/ 288 h 288"/>
                <a:gd name="T14" fmla="*/ 48 w 240"/>
                <a:gd name="T15" fmla="*/ 288 h 288"/>
                <a:gd name="T16" fmla="*/ 48 w 240"/>
                <a:gd name="T17" fmla="*/ 192 h 288"/>
                <a:gd name="T18" fmla="*/ 0 w 240"/>
                <a:gd name="T19" fmla="*/ 48 h 288"/>
                <a:gd name="T20" fmla="*/ 48 w 240"/>
                <a:gd name="T21" fmla="*/ 48 h 28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0"/>
                <a:gd name="T34" fmla="*/ 0 h 288"/>
                <a:gd name="T35" fmla="*/ 240 w 240"/>
                <a:gd name="T36" fmla="*/ 288 h 28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0" h="288">
                  <a:moveTo>
                    <a:pt x="48" y="48"/>
                  </a:moveTo>
                  <a:lnTo>
                    <a:pt x="144" y="0"/>
                  </a:lnTo>
                  <a:lnTo>
                    <a:pt x="192" y="0"/>
                  </a:lnTo>
                  <a:lnTo>
                    <a:pt x="240" y="48"/>
                  </a:lnTo>
                  <a:lnTo>
                    <a:pt x="240" y="144"/>
                  </a:lnTo>
                  <a:lnTo>
                    <a:pt x="144" y="240"/>
                  </a:lnTo>
                  <a:lnTo>
                    <a:pt x="96" y="288"/>
                  </a:lnTo>
                  <a:lnTo>
                    <a:pt x="48" y="288"/>
                  </a:lnTo>
                  <a:lnTo>
                    <a:pt x="48" y="192"/>
                  </a:lnTo>
                  <a:lnTo>
                    <a:pt x="0" y="48"/>
                  </a:lnTo>
                  <a:lnTo>
                    <a:pt x="48" y="48"/>
                  </a:lnTo>
                  <a:close/>
                </a:path>
              </a:pathLst>
            </a:custGeom>
            <a:solidFill>
              <a:srgbClr val="FF0000">
                <a:alpha val="30196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5381" name="Freeform 38"/>
            <p:cNvSpPr>
              <a:spLocks noChangeAspect="1"/>
            </p:cNvSpPr>
            <p:nvPr/>
          </p:nvSpPr>
          <p:spPr bwMode="auto">
            <a:xfrm>
              <a:off x="2352" y="2400"/>
              <a:ext cx="240" cy="336"/>
            </a:xfrm>
            <a:custGeom>
              <a:avLst/>
              <a:gdLst>
                <a:gd name="T0" fmla="*/ 0 w 240"/>
                <a:gd name="T1" fmla="*/ 48 h 336"/>
                <a:gd name="T2" fmla="*/ 96 w 240"/>
                <a:gd name="T3" fmla="*/ 0 h 336"/>
                <a:gd name="T4" fmla="*/ 192 w 240"/>
                <a:gd name="T5" fmla="*/ 48 h 336"/>
                <a:gd name="T6" fmla="*/ 240 w 240"/>
                <a:gd name="T7" fmla="*/ 144 h 336"/>
                <a:gd name="T8" fmla="*/ 192 w 240"/>
                <a:gd name="T9" fmla="*/ 288 h 336"/>
                <a:gd name="T10" fmla="*/ 144 w 240"/>
                <a:gd name="T11" fmla="*/ 336 h 336"/>
                <a:gd name="T12" fmla="*/ 96 w 240"/>
                <a:gd name="T13" fmla="*/ 240 h 336"/>
                <a:gd name="T14" fmla="*/ 48 w 240"/>
                <a:gd name="T15" fmla="*/ 144 h 336"/>
                <a:gd name="T16" fmla="*/ 0 w 240"/>
                <a:gd name="T17" fmla="*/ 96 h 336"/>
                <a:gd name="T18" fmla="*/ 0 w 240"/>
                <a:gd name="T19" fmla="*/ 48 h 3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0"/>
                <a:gd name="T31" fmla="*/ 0 h 336"/>
                <a:gd name="T32" fmla="*/ 240 w 240"/>
                <a:gd name="T33" fmla="*/ 336 h 3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0" h="336">
                  <a:moveTo>
                    <a:pt x="0" y="48"/>
                  </a:moveTo>
                  <a:lnTo>
                    <a:pt x="96" y="0"/>
                  </a:lnTo>
                  <a:lnTo>
                    <a:pt x="192" y="48"/>
                  </a:lnTo>
                  <a:lnTo>
                    <a:pt x="240" y="144"/>
                  </a:lnTo>
                  <a:lnTo>
                    <a:pt x="192" y="288"/>
                  </a:lnTo>
                  <a:lnTo>
                    <a:pt x="144" y="336"/>
                  </a:lnTo>
                  <a:lnTo>
                    <a:pt x="96" y="240"/>
                  </a:lnTo>
                  <a:lnTo>
                    <a:pt x="48" y="144"/>
                  </a:lnTo>
                  <a:lnTo>
                    <a:pt x="0" y="96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F0000">
                <a:alpha val="30196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55304" name="Group 39"/>
          <p:cNvGrpSpPr>
            <a:grpSpLocks noChangeAspect="1"/>
          </p:cNvGrpSpPr>
          <p:nvPr/>
        </p:nvGrpSpPr>
        <p:grpSpPr bwMode="auto">
          <a:xfrm>
            <a:off x="6335713" y="2349500"/>
            <a:ext cx="2347912" cy="620713"/>
            <a:chOff x="288" y="1632"/>
            <a:chExt cx="2544" cy="672"/>
          </a:xfrm>
        </p:grpSpPr>
        <p:sp>
          <p:nvSpPr>
            <p:cNvPr id="55342" name="Rectangle 40"/>
            <p:cNvSpPr>
              <a:spLocks noChangeAspect="1" noChangeArrowheads="1"/>
            </p:cNvSpPr>
            <p:nvPr/>
          </p:nvSpPr>
          <p:spPr bwMode="auto">
            <a:xfrm>
              <a:off x="288" y="1632"/>
              <a:ext cx="2544" cy="672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mtClean="0">
                <a:solidFill>
                  <a:srgbClr val="FFFFFF"/>
                </a:solidFill>
              </a:endParaRPr>
            </a:p>
          </p:txBody>
        </p:sp>
        <p:grpSp>
          <p:nvGrpSpPr>
            <p:cNvPr id="55343" name="Group 142"/>
            <p:cNvGrpSpPr>
              <a:grpSpLocks noChangeAspect="1"/>
            </p:cNvGrpSpPr>
            <p:nvPr/>
          </p:nvGrpSpPr>
          <p:grpSpPr bwMode="auto">
            <a:xfrm>
              <a:off x="336" y="1680"/>
              <a:ext cx="2449" cy="577"/>
              <a:chOff x="672" y="2300"/>
              <a:chExt cx="1951" cy="460"/>
            </a:xfrm>
          </p:grpSpPr>
          <p:pic>
            <p:nvPicPr>
              <p:cNvPr id="55360" name="Picture 42" descr="lighting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" y="2300"/>
                <a:ext cx="411" cy="456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361" name="Picture 43" descr="lighting1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2" y="2300"/>
                <a:ext cx="397" cy="456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5362" name="Group 44"/>
              <p:cNvGrpSpPr>
                <a:grpSpLocks noChangeAspect="1"/>
              </p:cNvGrpSpPr>
              <p:nvPr/>
            </p:nvGrpSpPr>
            <p:grpSpPr bwMode="auto">
              <a:xfrm>
                <a:off x="1567" y="2304"/>
                <a:ext cx="1056" cy="456"/>
                <a:chOff x="588" y="3391"/>
                <a:chExt cx="935" cy="404"/>
              </a:xfrm>
            </p:grpSpPr>
            <p:pic>
              <p:nvPicPr>
                <p:cNvPr id="55363" name="Picture 45" descr="woman2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8" y="3391"/>
                  <a:ext cx="450" cy="398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364" name="Picture 46" descr="woman3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9" y="3391"/>
                  <a:ext cx="454" cy="404"/>
                </a:xfrm>
                <a:prstGeom prst="rect">
                  <a:avLst/>
                </a:prstGeom>
                <a:noFill/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5344" name="Oval 47"/>
            <p:cNvSpPr>
              <a:spLocks noChangeAspect="1" noChangeArrowheads="1"/>
            </p:cNvSpPr>
            <p:nvPr/>
          </p:nvSpPr>
          <p:spPr bwMode="auto">
            <a:xfrm>
              <a:off x="432" y="1872"/>
              <a:ext cx="144" cy="9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de-DE" sz="2400" smtClean="0">
                <a:solidFill>
                  <a:srgbClr val="FFFFFF"/>
                </a:solidFill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55345" name="Oval 48"/>
            <p:cNvSpPr>
              <a:spLocks noChangeAspect="1" noChangeArrowheads="1"/>
            </p:cNvSpPr>
            <p:nvPr/>
          </p:nvSpPr>
          <p:spPr bwMode="auto">
            <a:xfrm>
              <a:off x="624" y="1872"/>
              <a:ext cx="144" cy="9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de-DE" sz="2400" smtClean="0">
                <a:solidFill>
                  <a:srgbClr val="FFFFFF"/>
                </a:solidFill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55346" name="Oval 49"/>
            <p:cNvSpPr>
              <a:spLocks noChangeAspect="1" noChangeArrowheads="1"/>
            </p:cNvSpPr>
            <p:nvPr/>
          </p:nvSpPr>
          <p:spPr bwMode="auto">
            <a:xfrm>
              <a:off x="1008" y="1872"/>
              <a:ext cx="144" cy="9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de-DE" sz="2400" smtClean="0">
                <a:solidFill>
                  <a:srgbClr val="FFFFFF"/>
                </a:solidFill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55347" name="Oval 50"/>
            <p:cNvSpPr>
              <a:spLocks noChangeAspect="1" noChangeArrowheads="1"/>
            </p:cNvSpPr>
            <p:nvPr/>
          </p:nvSpPr>
          <p:spPr bwMode="auto">
            <a:xfrm>
              <a:off x="1200" y="1872"/>
              <a:ext cx="144" cy="9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de-DE" sz="2400" smtClean="0">
                <a:solidFill>
                  <a:srgbClr val="FFFFFF"/>
                </a:solidFill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55348" name="Oval 51"/>
            <p:cNvSpPr>
              <a:spLocks noChangeAspect="1" noChangeArrowheads="1"/>
            </p:cNvSpPr>
            <p:nvPr/>
          </p:nvSpPr>
          <p:spPr bwMode="auto">
            <a:xfrm>
              <a:off x="1632" y="1968"/>
              <a:ext cx="96" cy="4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de-DE" sz="2400" smtClean="0">
                <a:solidFill>
                  <a:srgbClr val="FFFFFF"/>
                </a:solidFill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55349" name="Oval 52"/>
            <p:cNvSpPr>
              <a:spLocks noChangeAspect="1" noChangeArrowheads="1"/>
            </p:cNvSpPr>
            <p:nvPr/>
          </p:nvSpPr>
          <p:spPr bwMode="auto">
            <a:xfrm>
              <a:off x="1824" y="1968"/>
              <a:ext cx="96" cy="4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de-DE" sz="2400" smtClean="0">
                <a:solidFill>
                  <a:srgbClr val="FFFFFF"/>
                </a:solidFill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55350" name="Oval 53"/>
            <p:cNvSpPr>
              <a:spLocks noChangeAspect="1" noChangeArrowheads="1"/>
            </p:cNvSpPr>
            <p:nvPr/>
          </p:nvSpPr>
          <p:spPr bwMode="auto">
            <a:xfrm>
              <a:off x="2304" y="1968"/>
              <a:ext cx="96" cy="4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de-DE" sz="2400" smtClean="0">
                <a:solidFill>
                  <a:srgbClr val="FFFFFF"/>
                </a:solidFill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55351" name="Oval 54"/>
            <p:cNvSpPr>
              <a:spLocks noChangeAspect="1" noChangeArrowheads="1"/>
            </p:cNvSpPr>
            <p:nvPr/>
          </p:nvSpPr>
          <p:spPr bwMode="auto">
            <a:xfrm>
              <a:off x="2496" y="1968"/>
              <a:ext cx="96" cy="4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de-DE" sz="2400" smtClean="0">
                <a:solidFill>
                  <a:srgbClr val="FFFFFF"/>
                </a:solidFill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55352" name="Freeform 55"/>
            <p:cNvSpPr>
              <a:spLocks noChangeAspect="1"/>
            </p:cNvSpPr>
            <p:nvPr/>
          </p:nvSpPr>
          <p:spPr bwMode="auto">
            <a:xfrm>
              <a:off x="480" y="2112"/>
              <a:ext cx="240" cy="48"/>
            </a:xfrm>
            <a:custGeom>
              <a:avLst/>
              <a:gdLst>
                <a:gd name="T0" fmla="*/ 0 w 240"/>
                <a:gd name="T1" fmla="*/ 0 h 48"/>
                <a:gd name="T2" fmla="*/ 48 w 240"/>
                <a:gd name="T3" fmla="*/ 0 h 48"/>
                <a:gd name="T4" fmla="*/ 192 w 240"/>
                <a:gd name="T5" fmla="*/ 0 h 48"/>
                <a:gd name="T6" fmla="*/ 240 w 240"/>
                <a:gd name="T7" fmla="*/ 0 h 48"/>
                <a:gd name="T8" fmla="*/ 144 w 240"/>
                <a:gd name="T9" fmla="*/ 48 h 48"/>
                <a:gd name="T10" fmla="*/ 48 w 240"/>
                <a:gd name="T11" fmla="*/ 48 h 48"/>
                <a:gd name="T12" fmla="*/ 0 w 240"/>
                <a:gd name="T13" fmla="*/ 0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0"/>
                <a:gd name="T22" fmla="*/ 0 h 48"/>
                <a:gd name="T23" fmla="*/ 240 w 240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0" h="48">
                  <a:moveTo>
                    <a:pt x="0" y="0"/>
                  </a:moveTo>
                  <a:lnTo>
                    <a:pt x="48" y="0"/>
                  </a:lnTo>
                  <a:lnTo>
                    <a:pt x="192" y="0"/>
                  </a:lnTo>
                  <a:lnTo>
                    <a:pt x="240" y="0"/>
                  </a:lnTo>
                  <a:lnTo>
                    <a:pt x="144" y="48"/>
                  </a:lnTo>
                  <a:lnTo>
                    <a:pt x="48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9966">
                <a:alpha val="30196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5353" name="Rectangle 56"/>
            <p:cNvSpPr>
              <a:spLocks noChangeAspect="1" noChangeArrowheads="1"/>
            </p:cNvSpPr>
            <p:nvPr/>
          </p:nvSpPr>
          <p:spPr bwMode="auto">
            <a:xfrm>
              <a:off x="541" y="1920"/>
              <a:ext cx="96" cy="144"/>
            </a:xfrm>
            <a:prstGeom prst="rect">
              <a:avLst/>
            </a:prstGeom>
            <a:solidFill>
              <a:srgbClr val="3366FF">
                <a:alpha val="30196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mtClean="0">
                <a:solidFill>
                  <a:srgbClr val="FFFFFF"/>
                </a:solidFill>
              </a:endParaRPr>
            </a:p>
          </p:txBody>
        </p:sp>
        <p:sp>
          <p:nvSpPr>
            <p:cNvPr id="55354" name="Rectangle 57"/>
            <p:cNvSpPr>
              <a:spLocks noChangeAspect="1" noChangeArrowheads="1"/>
            </p:cNvSpPr>
            <p:nvPr/>
          </p:nvSpPr>
          <p:spPr bwMode="auto">
            <a:xfrm>
              <a:off x="1104" y="1920"/>
              <a:ext cx="96" cy="144"/>
            </a:xfrm>
            <a:prstGeom prst="rect">
              <a:avLst/>
            </a:prstGeom>
            <a:solidFill>
              <a:srgbClr val="3366FF">
                <a:alpha val="30196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mtClean="0">
                <a:solidFill>
                  <a:srgbClr val="FFFFFF"/>
                </a:solidFill>
              </a:endParaRPr>
            </a:p>
          </p:txBody>
        </p:sp>
        <p:sp>
          <p:nvSpPr>
            <p:cNvPr id="55355" name="Rectangle 58"/>
            <p:cNvSpPr>
              <a:spLocks noChangeAspect="1" noChangeArrowheads="1"/>
            </p:cNvSpPr>
            <p:nvPr/>
          </p:nvSpPr>
          <p:spPr bwMode="auto">
            <a:xfrm>
              <a:off x="1728" y="1968"/>
              <a:ext cx="96" cy="144"/>
            </a:xfrm>
            <a:prstGeom prst="rect">
              <a:avLst/>
            </a:prstGeom>
            <a:solidFill>
              <a:srgbClr val="3366FF">
                <a:alpha val="30196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mtClean="0">
                <a:solidFill>
                  <a:srgbClr val="FFFFFF"/>
                </a:solidFill>
              </a:endParaRPr>
            </a:p>
          </p:txBody>
        </p:sp>
        <p:sp>
          <p:nvSpPr>
            <p:cNvPr id="55356" name="Rectangle 59"/>
            <p:cNvSpPr>
              <a:spLocks noChangeAspect="1" noChangeArrowheads="1"/>
            </p:cNvSpPr>
            <p:nvPr/>
          </p:nvSpPr>
          <p:spPr bwMode="auto">
            <a:xfrm>
              <a:off x="2400" y="1968"/>
              <a:ext cx="96" cy="144"/>
            </a:xfrm>
            <a:prstGeom prst="rect">
              <a:avLst/>
            </a:prstGeom>
            <a:solidFill>
              <a:srgbClr val="3366FF">
                <a:alpha val="30196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DE" smtClean="0">
                <a:solidFill>
                  <a:srgbClr val="FFFFFF"/>
                </a:solidFill>
              </a:endParaRPr>
            </a:p>
          </p:txBody>
        </p:sp>
        <p:sp>
          <p:nvSpPr>
            <p:cNvPr id="55357" name="Freeform 60"/>
            <p:cNvSpPr>
              <a:spLocks noChangeAspect="1"/>
            </p:cNvSpPr>
            <p:nvPr/>
          </p:nvSpPr>
          <p:spPr bwMode="auto">
            <a:xfrm>
              <a:off x="1061" y="2093"/>
              <a:ext cx="212" cy="49"/>
            </a:xfrm>
            <a:custGeom>
              <a:avLst/>
              <a:gdLst>
                <a:gd name="T0" fmla="*/ 0 w 212"/>
                <a:gd name="T1" fmla="*/ 40 h 49"/>
                <a:gd name="T2" fmla="*/ 70 w 212"/>
                <a:gd name="T3" fmla="*/ 3 h 49"/>
                <a:gd name="T4" fmla="*/ 187 w 212"/>
                <a:gd name="T5" fmla="*/ 8 h 49"/>
                <a:gd name="T6" fmla="*/ 187 w 212"/>
                <a:gd name="T7" fmla="*/ 46 h 49"/>
                <a:gd name="T8" fmla="*/ 0 w 212"/>
                <a:gd name="T9" fmla="*/ 4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2"/>
                <a:gd name="T16" fmla="*/ 0 h 49"/>
                <a:gd name="T17" fmla="*/ 212 w 212"/>
                <a:gd name="T18" fmla="*/ 49 h 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2" h="49">
                  <a:moveTo>
                    <a:pt x="0" y="40"/>
                  </a:moveTo>
                  <a:cubicBezTo>
                    <a:pt x="24" y="24"/>
                    <a:pt x="43" y="11"/>
                    <a:pt x="70" y="3"/>
                  </a:cubicBezTo>
                  <a:cubicBezTo>
                    <a:pt x="109" y="5"/>
                    <a:pt x="149" y="0"/>
                    <a:pt x="187" y="8"/>
                  </a:cubicBezTo>
                  <a:cubicBezTo>
                    <a:pt x="190" y="9"/>
                    <a:pt x="212" y="45"/>
                    <a:pt x="187" y="46"/>
                  </a:cubicBezTo>
                  <a:cubicBezTo>
                    <a:pt x="125" y="49"/>
                    <a:pt x="62" y="42"/>
                    <a:pt x="0" y="40"/>
                  </a:cubicBezTo>
                  <a:close/>
                </a:path>
              </a:pathLst>
            </a:custGeom>
            <a:solidFill>
              <a:srgbClr val="339966">
                <a:alpha val="30196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5358" name="Freeform 61"/>
            <p:cNvSpPr>
              <a:spLocks noChangeAspect="1"/>
            </p:cNvSpPr>
            <p:nvPr/>
          </p:nvSpPr>
          <p:spPr bwMode="auto">
            <a:xfrm>
              <a:off x="1655" y="2112"/>
              <a:ext cx="234" cy="71"/>
            </a:xfrm>
            <a:custGeom>
              <a:avLst/>
              <a:gdLst>
                <a:gd name="T0" fmla="*/ 25 w 234"/>
                <a:gd name="T1" fmla="*/ 27 h 71"/>
                <a:gd name="T2" fmla="*/ 222 w 234"/>
                <a:gd name="T3" fmla="*/ 27 h 71"/>
                <a:gd name="T4" fmla="*/ 217 w 234"/>
                <a:gd name="T5" fmla="*/ 64 h 71"/>
                <a:gd name="T6" fmla="*/ 190 w 234"/>
                <a:gd name="T7" fmla="*/ 69 h 71"/>
                <a:gd name="T8" fmla="*/ 9 w 234"/>
                <a:gd name="T9" fmla="*/ 53 h 71"/>
                <a:gd name="T10" fmla="*/ 4 w 234"/>
                <a:gd name="T11" fmla="*/ 32 h 71"/>
                <a:gd name="T12" fmla="*/ 25 w 234"/>
                <a:gd name="T13" fmla="*/ 27 h 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4"/>
                <a:gd name="T22" fmla="*/ 0 h 71"/>
                <a:gd name="T23" fmla="*/ 234 w 234"/>
                <a:gd name="T24" fmla="*/ 71 h 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4" h="71">
                  <a:moveTo>
                    <a:pt x="25" y="27"/>
                  </a:moveTo>
                  <a:cubicBezTo>
                    <a:pt x="93" y="15"/>
                    <a:pt x="150" y="0"/>
                    <a:pt x="222" y="27"/>
                  </a:cubicBezTo>
                  <a:cubicBezTo>
                    <a:pt x="234" y="31"/>
                    <a:pt x="225" y="54"/>
                    <a:pt x="217" y="64"/>
                  </a:cubicBezTo>
                  <a:cubicBezTo>
                    <a:pt x="211" y="71"/>
                    <a:pt x="199" y="67"/>
                    <a:pt x="190" y="69"/>
                  </a:cubicBezTo>
                  <a:cubicBezTo>
                    <a:pt x="130" y="64"/>
                    <a:pt x="68" y="65"/>
                    <a:pt x="9" y="53"/>
                  </a:cubicBezTo>
                  <a:cubicBezTo>
                    <a:pt x="2" y="52"/>
                    <a:pt x="0" y="38"/>
                    <a:pt x="4" y="32"/>
                  </a:cubicBezTo>
                  <a:cubicBezTo>
                    <a:pt x="8" y="26"/>
                    <a:pt x="18" y="29"/>
                    <a:pt x="25" y="27"/>
                  </a:cubicBezTo>
                  <a:close/>
                </a:path>
              </a:pathLst>
            </a:custGeom>
            <a:solidFill>
              <a:srgbClr val="339966">
                <a:alpha val="30196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55359" name="Freeform 62"/>
            <p:cNvSpPr>
              <a:spLocks noChangeAspect="1"/>
            </p:cNvSpPr>
            <p:nvPr/>
          </p:nvSpPr>
          <p:spPr bwMode="auto">
            <a:xfrm>
              <a:off x="2327" y="2112"/>
              <a:ext cx="217" cy="85"/>
            </a:xfrm>
            <a:custGeom>
              <a:avLst/>
              <a:gdLst>
                <a:gd name="T0" fmla="*/ 11 w 217"/>
                <a:gd name="T1" fmla="*/ 30 h 85"/>
                <a:gd name="T2" fmla="*/ 192 w 217"/>
                <a:gd name="T3" fmla="*/ 14 h 85"/>
                <a:gd name="T4" fmla="*/ 198 w 217"/>
                <a:gd name="T5" fmla="*/ 73 h 85"/>
                <a:gd name="T6" fmla="*/ 0 w 217"/>
                <a:gd name="T7" fmla="*/ 57 h 85"/>
                <a:gd name="T8" fmla="*/ 11 w 217"/>
                <a:gd name="T9" fmla="*/ 30 h 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85"/>
                <a:gd name="T17" fmla="*/ 217 w 217"/>
                <a:gd name="T18" fmla="*/ 85 h 8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85">
                  <a:moveTo>
                    <a:pt x="11" y="30"/>
                  </a:moveTo>
                  <a:cubicBezTo>
                    <a:pt x="93" y="0"/>
                    <a:pt x="72" y="9"/>
                    <a:pt x="192" y="14"/>
                  </a:cubicBezTo>
                  <a:cubicBezTo>
                    <a:pt x="211" y="20"/>
                    <a:pt x="217" y="69"/>
                    <a:pt x="198" y="73"/>
                  </a:cubicBezTo>
                  <a:cubicBezTo>
                    <a:pt x="133" y="85"/>
                    <a:pt x="66" y="62"/>
                    <a:pt x="0" y="57"/>
                  </a:cubicBezTo>
                  <a:cubicBezTo>
                    <a:pt x="12" y="15"/>
                    <a:pt x="11" y="6"/>
                    <a:pt x="11" y="30"/>
                  </a:cubicBezTo>
                  <a:close/>
                </a:path>
              </a:pathLst>
            </a:custGeom>
            <a:solidFill>
              <a:srgbClr val="339966">
                <a:alpha val="30196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55305" name="Line 63"/>
          <p:cNvSpPr>
            <a:spLocks noChangeShapeType="1"/>
          </p:cNvSpPr>
          <p:nvPr/>
        </p:nvSpPr>
        <p:spPr bwMode="auto">
          <a:xfrm>
            <a:off x="7704138" y="1628775"/>
            <a:ext cx="1587" cy="265113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5306" name="Text Box 64"/>
          <p:cNvSpPr txBox="1">
            <a:spLocks noChangeArrowheads="1"/>
          </p:cNvSpPr>
          <p:nvPr/>
        </p:nvSpPr>
        <p:spPr bwMode="auto">
          <a:xfrm>
            <a:off x="7199313" y="1176338"/>
            <a:ext cx="11525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600" b="1" smtClean="0">
                <a:solidFill>
                  <a:srgbClr val="000000"/>
                </a:solidFill>
                <a:latin typeface="Trebuchet MS" pitchFamily="34" charset="0"/>
                <a:cs typeface="Arial" pitchFamily="34" charset="0"/>
              </a:rPr>
              <a:t>More</a:t>
            </a:r>
          </a:p>
        </p:txBody>
      </p:sp>
      <p:sp>
        <p:nvSpPr>
          <p:cNvPr id="55307" name="Text Box 65"/>
          <p:cNvSpPr txBox="1">
            <a:spLocks noChangeArrowheads="1"/>
          </p:cNvSpPr>
          <p:nvPr/>
        </p:nvSpPr>
        <p:spPr bwMode="auto">
          <a:xfrm>
            <a:off x="1438275" y="1233488"/>
            <a:ext cx="11525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2600" b="1" smtClean="0">
                <a:solidFill>
                  <a:srgbClr val="000000"/>
                </a:solidFill>
                <a:latin typeface="Trebuchet MS" pitchFamily="34" charset="0"/>
                <a:cs typeface="Arial" pitchFamily="34" charset="0"/>
              </a:rPr>
              <a:t>Less</a:t>
            </a:r>
          </a:p>
        </p:txBody>
      </p:sp>
      <p:grpSp>
        <p:nvGrpSpPr>
          <p:cNvPr id="9" name="Group 67"/>
          <p:cNvGrpSpPr>
            <a:grpSpLocks noChangeAspect="1"/>
          </p:cNvGrpSpPr>
          <p:nvPr/>
        </p:nvGrpSpPr>
        <p:grpSpPr bwMode="auto">
          <a:xfrm>
            <a:off x="3671888" y="2338388"/>
            <a:ext cx="2025650" cy="2317750"/>
            <a:chOff x="1632" y="1632"/>
            <a:chExt cx="2448" cy="2592"/>
          </a:xfrm>
        </p:grpSpPr>
        <p:grpSp>
          <p:nvGrpSpPr>
            <p:cNvPr id="55329" name="Group 68"/>
            <p:cNvGrpSpPr>
              <a:grpSpLocks noChangeAspect="1"/>
            </p:cNvGrpSpPr>
            <p:nvPr/>
          </p:nvGrpSpPr>
          <p:grpSpPr bwMode="auto">
            <a:xfrm>
              <a:off x="1632" y="1632"/>
              <a:ext cx="2448" cy="816"/>
              <a:chOff x="528" y="1632"/>
              <a:chExt cx="2592" cy="864"/>
            </a:xfrm>
          </p:grpSpPr>
          <p:sp>
            <p:nvSpPr>
              <p:cNvPr id="55339" name="Rectangle 69"/>
              <p:cNvSpPr>
                <a:spLocks noChangeAspect="1" noChangeArrowheads="1"/>
              </p:cNvSpPr>
              <p:nvPr/>
            </p:nvSpPr>
            <p:spPr bwMode="auto">
              <a:xfrm>
                <a:off x="528" y="1632"/>
                <a:ext cx="2592" cy="864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de-DE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55340" name="Picture 70" descr="face1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2" y="1680"/>
                <a:ext cx="1200" cy="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341" name="Picture 71" descr="face2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" y="1680"/>
                <a:ext cx="1200" cy="7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5330" name="Group 72"/>
            <p:cNvGrpSpPr>
              <a:grpSpLocks noChangeAspect="1"/>
            </p:cNvGrpSpPr>
            <p:nvPr/>
          </p:nvGrpSpPr>
          <p:grpSpPr bwMode="auto">
            <a:xfrm>
              <a:off x="1728" y="3408"/>
              <a:ext cx="2304" cy="816"/>
              <a:chOff x="672" y="3408"/>
              <a:chExt cx="2400" cy="864"/>
            </a:xfrm>
          </p:grpSpPr>
          <p:sp>
            <p:nvSpPr>
              <p:cNvPr id="55336" name="Rectangle 73"/>
              <p:cNvSpPr>
                <a:spLocks noChangeAspect="1" noChangeArrowheads="1"/>
              </p:cNvSpPr>
              <p:nvPr/>
            </p:nvSpPr>
            <p:spPr bwMode="auto">
              <a:xfrm>
                <a:off x="672" y="3408"/>
                <a:ext cx="2400" cy="864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de-DE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55337" name="Picture 74" descr="side%20view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" y="3460"/>
                <a:ext cx="1152" cy="7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338" name="Picture 75" descr="Car_Side_Large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8" y="3444"/>
                <a:ext cx="1040" cy="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5331" name="Group 76"/>
            <p:cNvGrpSpPr>
              <a:grpSpLocks noChangeAspect="1"/>
            </p:cNvGrpSpPr>
            <p:nvPr/>
          </p:nvGrpSpPr>
          <p:grpSpPr bwMode="auto">
            <a:xfrm>
              <a:off x="1776" y="2496"/>
              <a:ext cx="2112" cy="854"/>
              <a:chOff x="720" y="2496"/>
              <a:chExt cx="2256" cy="912"/>
            </a:xfrm>
          </p:grpSpPr>
          <p:sp>
            <p:nvSpPr>
              <p:cNvPr id="55332" name="Rectangle 77"/>
              <p:cNvSpPr>
                <a:spLocks noChangeAspect="1" noChangeArrowheads="1"/>
              </p:cNvSpPr>
              <p:nvPr/>
            </p:nvSpPr>
            <p:spPr bwMode="auto">
              <a:xfrm>
                <a:off x="720" y="2496"/>
                <a:ext cx="2256" cy="912"/>
              </a:xfrm>
              <a:prstGeom prst="rect">
                <a:avLst/>
              </a:prstGeom>
              <a:solidFill>
                <a:srgbClr val="80008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de-DE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55333" name="Picture 78" descr="koala-leaf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" y="2544"/>
                <a:ext cx="696" cy="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334" name="Picture 79" descr="koala-australia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4" y="2544"/>
                <a:ext cx="660" cy="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335" name="Picture 80" descr="koala3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5" y="2544"/>
                <a:ext cx="575" cy="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82" name="Line 81"/>
          <p:cNvSpPr>
            <a:spLocks noChangeShapeType="1"/>
          </p:cNvSpPr>
          <p:nvPr/>
        </p:nvSpPr>
        <p:spPr bwMode="auto">
          <a:xfrm>
            <a:off x="4652963" y="1628775"/>
            <a:ext cx="0" cy="265113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grpSp>
        <p:nvGrpSpPr>
          <p:cNvPr id="13" name="Group 82"/>
          <p:cNvGrpSpPr>
            <a:grpSpLocks/>
          </p:cNvGrpSpPr>
          <p:nvPr/>
        </p:nvGrpSpPr>
        <p:grpSpPr bwMode="auto">
          <a:xfrm>
            <a:off x="755650" y="1665288"/>
            <a:ext cx="2381250" cy="2935287"/>
            <a:chOff x="113" y="1389"/>
            <a:chExt cx="1863" cy="2125"/>
          </a:xfrm>
        </p:grpSpPr>
        <p:sp>
          <p:nvSpPr>
            <p:cNvPr id="55315" name="Line 83"/>
            <p:cNvSpPr>
              <a:spLocks noChangeAspect="1" noChangeShapeType="1"/>
            </p:cNvSpPr>
            <p:nvPr/>
          </p:nvSpPr>
          <p:spPr bwMode="auto">
            <a:xfrm>
              <a:off x="1028" y="1389"/>
              <a:ext cx="1" cy="19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grpSp>
          <p:nvGrpSpPr>
            <p:cNvPr id="55316" name="Group 84"/>
            <p:cNvGrpSpPr>
              <a:grpSpLocks/>
            </p:cNvGrpSpPr>
            <p:nvPr/>
          </p:nvGrpSpPr>
          <p:grpSpPr bwMode="auto">
            <a:xfrm>
              <a:off x="113" y="1820"/>
              <a:ext cx="1863" cy="1694"/>
              <a:chOff x="113" y="1615"/>
              <a:chExt cx="1863" cy="1694"/>
            </a:xfrm>
          </p:grpSpPr>
          <p:pic>
            <p:nvPicPr>
              <p:cNvPr id="55317" name="Picture 85" descr="koala-australia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2" y="2123"/>
                <a:ext cx="436" cy="5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318" name="Picture 86" descr="face1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8" y="2191"/>
                <a:ext cx="801" cy="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319" name="Picture 87" descr="face2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9" y="1717"/>
                <a:ext cx="801" cy="5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320" name="Picture 88" descr="side%20view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" y="2766"/>
                <a:ext cx="780" cy="5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321" name="Picture 89" descr="koala-leaf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3" y="1751"/>
                <a:ext cx="459" cy="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322" name="Picture 90" descr="carlondon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5" y="2632"/>
                <a:ext cx="881" cy="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323" name="Picture 91" descr="personkoala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" y="1615"/>
                <a:ext cx="665" cy="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324" name="Picture 92" descr="MVO%20Parking%20Lot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" y="2699"/>
                <a:ext cx="813" cy="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325" name="Picture 93" descr="jetta0001"/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" y="2225"/>
                <a:ext cx="948" cy="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326" name="Picture 94" descr="koalashug"/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6" y="1649"/>
                <a:ext cx="734" cy="8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327" name="Picture 95" descr="Car_Side_Large"/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5" y="2361"/>
                <a:ext cx="705" cy="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328" name="Picture 96" descr="koala3"/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2" y="2632"/>
                <a:ext cx="380" cy="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55311" name="TextBox 96"/>
          <p:cNvSpPr txBox="1">
            <a:spLocks noChangeArrowheads="1"/>
          </p:cNvSpPr>
          <p:nvPr/>
        </p:nvSpPr>
        <p:spPr bwMode="auto">
          <a:xfrm rot="2074616">
            <a:off x="6764338" y="5553075"/>
            <a:ext cx="23876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  <a:latin typeface="Trebuchet MS" pitchFamily="34" charset="0"/>
                <a:cs typeface="Arial" pitchFamily="34" charset="0"/>
              </a:rPr>
              <a:t>Cropped to object, parts and classes labeled</a:t>
            </a:r>
          </a:p>
        </p:txBody>
      </p:sp>
      <p:sp>
        <p:nvSpPr>
          <p:cNvPr id="199" name="TextBox 97"/>
          <p:cNvSpPr txBox="1">
            <a:spLocks noChangeArrowheads="1"/>
          </p:cNvSpPr>
          <p:nvPr/>
        </p:nvSpPr>
        <p:spPr bwMode="auto">
          <a:xfrm rot="2100000">
            <a:off x="4075113" y="5592763"/>
            <a:ext cx="2362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  <a:latin typeface="Trebuchet MS" pitchFamily="34" charset="0"/>
                <a:cs typeface="Arial" pitchFamily="34" charset="0"/>
              </a:rPr>
              <a:t>Classes labeled, some clutter</a:t>
            </a:r>
          </a:p>
        </p:txBody>
      </p:sp>
      <p:sp>
        <p:nvSpPr>
          <p:cNvPr id="200" name="TextBox 98"/>
          <p:cNvSpPr txBox="1">
            <a:spLocks noChangeArrowheads="1"/>
          </p:cNvSpPr>
          <p:nvPr/>
        </p:nvSpPr>
        <p:spPr bwMode="auto">
          <a:xfrm rot="2100000">
            <a:off x="1077913" y="5475288"/>
            <a:ext cx="19764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smtClean="0">
                <a:solidFill>
                  <a:srgbClr val="000000"/>
                </a:solidFill>
                <a:latin typeface="Trebuchet MS" pitchFamily="34" charset="0"/>
                <a:cs typeface="Arial" pitchFamily="34" charset="0"/>
              </a:rPr>
              <a:t>Unlabeled, multiple objects</a:t>
            </a:r>
          </a:p>
        </p:txBody>
      </p:sp>
      <p:sp>
        <p:nvSpPr>
          <p:cNvPr id="55314" name="Line 202"/>
          <p:cNvSpPr>
            <a:spLocks noChangeShapeType="1"/>
          </p:cNvSpPr>
          <p:nvPr/>
        </p:nvSpPr>
        <p:spPr bwMode="auto">
          <a:xfrm>
            <a:off x="719138" y="1773238"/>
            <a:ext cx="7956550" cy="0"/>
          </a:xfrm>
          <a:prstGeom prst="line">
            <a:avLst/>
          </a:prstGeom>
          <a:noFill/>
          <a:ln w="38100" cap="sq">
            <a:solidFill>
              <a:schemeClr val="bg2"/>
            </a:solidFill>
            <a:round/>
            <a:headEnd type="triangle" w="lg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82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6" grpId="0" animBg="1"/>
      <p:bldP spid="182" grpId="0" animBg="1"/>
      <p:bldP spid="199" grpId="0"/>
      <p:bldP spid="20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What works most reliably today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685800"/>
          </a:xfrm>
        </p:spPr>
        <p:txBody>
          <a:bodyPr/>
          <a:lstStyle/>
          <a:p>
            <a:pPr eaLnBrk="1" hangingPunct="1"/>
            <a:r>
              <a:rPr lang="en-US" smtClean="0"/>
              <a:t>Reading license plates, zip codes, checks</a:t>
            </a:r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14600"/>
            <a:ext cx="38100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791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What works most reliably today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Reading license plates, zip codes, checks</a:t>
            </a:r>
          </a:p>
          <a:p>
            <a:pPr eaLnBrk="1" hangingPunct="1"/>
            <a:r>
              <a:rPr lang="en-US" smtClean="0"/>
              <a:t>Fingerprint recognition</a:t>
            </a:r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048000"/>
            <a:ext cx="43434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61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4"/>
          <p:cNvSpPr txBox="1">
            <a:spLocks noChangeArrowheads="1"/>
          </p:cNvSpPr>
          <p:nvPr/>
        </p:nvSpPr>
        <p:spPr bwMode="auto">
          <a:xfrm>
            <a:off x="152400" y="0"/>
            <a:ext cx="5670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smtClean="0">
                <a:solidFill>
                  <a:srgbClr val="000000"/>
                </a:solidFill>
              </a:rPr>
              <a:t>Verification: is that a lamp?</a:t>
            </a:r>
          </a:p>
        </p:txBody>
      </p:sp>
      <p:pic>
        <p:nvPicPr>
          <p:cNvPr id="28675" name="Picture 6" descr="IMG_35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Oval 3"/>
          <p:cNvSpPr>
            <a:spLocks noChangeArrowheads="1"/>
          </p:cNvSpPr>
          <p:nvPr/>
        </p:nvSpPr>
        <p:spPr bwMode="auto">
          <a:xfrm>
            <a:off x="5867400" y="4038600"/>
            <a:ext cx="1447800" cy="2590800"/>
          </a:xfrm>
          <a:prstGeom prst="ellipse">
            <a:avLst/>
          </a:prstGeom>
          <a:solidFill>
            <a:srgbClr val="FF99CC">
              <a:alpha val="34901"/>
            </a:srgbClr>
          </a:solidFill>
          <a:ln w="101600">
            <a:solidFill>
              <a:srgbClr val="FF00FF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075237" y="6550025"/>
            <a:ext cx="4068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</a:rPr>
              <a:t>Source: Fei-Fei Li, Rob Fergus, Antonio Torralba.</a:t>
            </a:r>
          </a:p>
        </p:txBody>
      </p:sp>
    </p:spTree>
    <p:extLst>
      <p:ext uri="{BB962C8B-B14F-4D97-AF65-F5344CB8AC3E}">
        <p14:creationId xmlns:p14="http://schemas.microsoft.com/office/powerpoint/2010/main" val="287022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What works most reliably today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Reading license plates, zip codes, checks</a:t>
            </a:r>
          </a:p>
          <a:p>
            <a:pPr eaLnBrk="1" hangingPunct="1"/>
            <a:r>
              <a:rPr lang="en-US" smtClean="0"/>
              <a:t>Fingerprint recognition</a:t>
            </a:r>
          </a:p>
          <a:p>
            <a:pPr eaLnBrk="1" hangingPunct="1"/>
            <a:r>
              <a:rPr lang="en-US" smtClean="0"/>
              <a:t>Face detection</a:t>
            </a:r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962400"/>
            <a:ext cx="4733925" cy="22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" t="5048" b="8725"/>
          <a:stretch>
            <a:fillRect/>
          </a:stretch>
        </p:blipFill>
        <p:spPr bwMode="auto">
          <a:xfrm>
            <a:off x="381000" y="3429000"/>
            <a:ext cx="359727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What works most reliably today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Reading license plates, zip codes, checks</a:t>
            </a:r>
          </a:p>
          <a:p>
            <a:pPr eaLnBrk="1" hangingPunct="1"/>
            <a:r>
              <a:rPr lang="en-US" smtClean="0"/>
              <a:t>Fingerprint recognition</a:t>
            </a:r>
          </a:p>
          <a:p>
            <a:pPr eaLnBrk="1" hangingPunct="1"/>
            <a:r>
              <a:rPr lang="en-US" smtClean="0"/>
              <a:t>Face detection</a:t>
            </a:r>
          </a:p>
          <a:p>
            <a:pPr eaLnBrk="1" hangingPunct="1"/>
            <a:r>
              <a:rPr lang="en-US" smtClean="0"/>
              <a:t>Recognition of flat textured objects (CD covers, book covers, etc.)</a:t>
            </a:r>
          </a:p>
        </p:txBody>
      </p:sp>
      <p:pic>
        <p:nvPicPr>
          <p:cNvPr id="5939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267200"/>
            <a:ext cx="324008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803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latin typeface="Arial" pitchFamily="34" charset="0"/>
                <a:cs typeface="Arial" pitchFamily="34" charset="0"/>
              </a:rPr>
              <a:t>Generic category recognition:</a:t>
            </a:r>
            <a:br>
              <a:rPr lang="en-US" sz="3600" dirty="0" smtClean="0">
                <a:latin typeface="Arial" pitchFamily="34" charset="0"/>
                <a:cs typeface="Arial" pitchFamily="34" charset="0"/>
              </a:rPr>
            </a:br>
            <a:r>
              <a:rPr lang="en-US" sz="3600" dirty="0" smtClean="0">
                <a:latin typeface="Arial" pitchFamily="34" charset="0"/>
                <a:cs typeface="Arial" pitchFamily="34" charset="0"/>
              </a:rPr>
              <a:t>basic framework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860" y="1963377"/>
            <a:ext cx="8229600" cy="45259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Build/train object model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Choose a representation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Learn or fit parameters of model / classifier </a:t>
            </a:r>
          </a:p>
          <a:p>
            <a:pPr>
              <a:spcAft>
                <a:spcPts val="1200"/>
              </a:spcAft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Generate candidates in new image</a:t>
            </a:r>
          </a:p>
          <a:p>
            <a:pPr>
              <a:spcAft>
                <a:spcPts val="1200"/>
              </a:spcAft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Score the candidates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0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latin typeface="Arial" pitchFamily="34" charset="0"/>
                <a:cs typeface="Arial" pitchFamily="34" charset="0"/>
              </a:rPr>
              <a:t>Generic category recognition:</a:t>
            </a:r>
            <a:br>
              <a:rPr lang="en-US" sz="3600" dirty="0" smtClean="0">
                <a:latin typeface="Arial" pitchFamily="34" charset="0"/>
                <a:cs typeface="Arial" pitchFamily="34" charset="0"/>
              </a:rPr>
            </a:br>
            <a:r>
              <a:rPr lang="en-US" sz="3600" dirty="0" smtClean="0">
                <a:latin typeface="Arial" pitchFamily="34" charset="0"/>
                <a:cs typeface="Arial" pitchFamily="34" charset="0"/>
              </a:rPr>
              <a:t>representation choice</a:t>
            </a:r>
            <a:endParaRPr lang="en-US" sz="3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4" descr="First%20Bought%20Car%20Fron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77328" y="2541587"/>
            <a:ext cx="3816350" cy="2384425"/>
          </a:xfrm>
          <a:prstGeom prst="rect">
            <a:avLst/>
          </a:prstGeom>
          <a:noFill/>
        </p:spPr>
      </p:pic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7552228" y="2606675"/>
            <a:ext cx="731838" cy="741362"/>
          </a:xfrm>
          <a:prstGeom prst="ellipse">
            <a:avLst/>
          </a:prstGeom>
          <a:noFill/>
          <a:ln w="25416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7552228" y="2606675"/>
            <a:ext cx="731838" cy="741362"/>
          </a:xfrm>
          <a:prstGeom prst="ellips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auto">
          <a:xfrm>
            <a:off x="8163416" y="3432175"/>
            <a:ext cx="731837" cy="742950"/>
          </a:xfrm>
          <a:prstGeom prst="ellips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5872653" y="3455987"/>
            <a:ext cx="730250" cy="742950"/>
          </a:xfrm>
          <a:prstGeom prst="ellips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Oval 13"/>
          <p:cNvSpPr>
            <a:spLocks noChangeArrowheads="1"/>
          </p:cNvSpPr>
          <p:nvPr/>
        </p:nvSpPr>
        <p:spPr bwMode="auto">
          <a:xfrm>
            <a:off x="5361478" y="3455987"/>
            <a:ext cx="730250" cy="742950"/>
          </a:xfrm>
          <a:prstGeom prst="ellips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" name="Oval 14"/>
          <p:cNvSpPr>
            <a:spLocks noChangeArrowheads="1"/>
          </p:cNvSpPr>
          <p:nvPr/>
        </p:nvSpPr>
        <p:spPr bwMode="auto">
          <a:xfrm>
            <a:off x="7920528" y="3989387"/>
            <a:ext cx="730250" cy="742950"/>
          </a:xfrm>
          <a:prstGeom prst="ellips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Oval 15"/>
          <p:cNvSpPr>
            <a:spLocks noChangeArrowheads="1"/>
          </p:cNvSpPr>
          <p:nvPr/>
        </p:nvSpPr>
        <p:spPr bwMode="auto">
          <a:xfrm>
            <a:off x="6015528" y="2617787"/>
            <a:ext cx="730250" cy="742950"/>
          </a:xfrm>
          <a:prstGeom prst="ellips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Oval 16"/>
          <p:cNvSpPr>
            <a:spLocks noChangeArrowheads="1"/>
          </p:cNvSpPr>
          <p:nvPr/>
        </p:nvSpPr>
        <p:spPr bwMode="auto">
          <a:xfrm>
            <a:off x="6701328" y="3608387"/>
            <a:ext cx="730250" cy="742950"/>
          </a:xfrm>
          <a:prstGeom prst="ellips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" name="Oval 17"/>
          <p:cNvSpPr>
            <a:spLocks noChangeArrowheads="1"/>
          </p:cNvSpPr>
          <p:nvPr/>
        </p:nvSpPr>
        <p:spPr bwMode="auto">
          <a:xfrm>
            <a:off x="6625128" y="2693987"/>
            <a:ext cx="730250" cy="742950"/>
          </a:xfrm>
          <a:prstGeom prst="ellips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" name="Oval 18"/>
          <p:cNvSpPr>
            <a:spLocks noChangeArrowheads="1"/>
          </p:cNvSpPr>
          <p:nvPr/>
        </p:nvSpPr>
        <p:spPr bwMode="auto">
          <a:xfrm>
            <a:off x="5405928" y="2541587"/>
            <a:ext cx="730250" cy="742950"/>
          </a:xfrm>
          <a:prstGeom prst="ellips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" name="Oval 7"/>
          <p:cNvSpPr>
            <a:spLocks noChangeArrowheads="1"/>
          </p:cNvSpPr>
          <p:nvPr/>
        </p:nvSpPr>
        <p:spPr bwMode="auto">
          <a:xfrm>
            <a:off x="8163416" y="3432175"/>
            <a:ext cx="731837" cy="742950"/>
          </a:xfrm>
          <a:prstGeom prst="ellipse">
            <a:avLst/>
          </a:prstGeom>
          <a:noFill/>
          <a:ln w="25416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Oval 9"/>
          <p:cNvSpPr>
            <a:spLocks noChangeArrowheads="1"/>
          </p:cNvSpPr>
          <p:nvPr/>
        </p:nvSpPr>
        <p:spPr bwMode="auto">
          <a:xfrm>
            <a:off x="5720253" y="4003675"/>
            <a:ext cx="730250" cy="742950"/>
          </a:xfrm>
          <a:prstGeom prst="ellipse">
            <a:avLst/>
          </a:prstGeom>
          <a:noFill/>
          <a:ln w="25400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" name="Oval 5"/>
          <p:cNvSpPr>
            <a:spLocks noChangeArrowheads="1"/>
          </p:cNvSpPr>
          <p:nvPr/>
        </p:nvSpPr>
        <p:spPr bwMode="auto">
          <a:xfrm>
            <a:off x="5720253" y="4003675"/>
            <a:ext cx="730250" cy="742950"/>
          </a:xfrm>
          <a:prstGeom prst="ellipse">
            <a:avLst/>
          </a:prstGeom>
          <a:noFill/>
          <a:ln w="254160">
            <a:solidFill>
              <a:srgbClr val="3366FF"/>
            </a:solidFill>
            <a:round/>
            <a:headEnd/>
            <a:tailEnd/>
          </a:ln>
        </p:spPr>
        <p:txBody>
          <a:bodyPr wrap="none" anchor="ctr"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kern="120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87699" y="2124867"/>
            <a:ext cx="1624313" cy="321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1580" y="2124867"/>
            <a:ext cx="1722756" cy="3297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1030070" y="5661248"/>
            <a:ext cx="3829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Window-based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5890610" y="5661248"/>
            <a:ext cx="3829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Part-based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336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Instance-level matching (last class)</a:t>
            </a:r>
          </a:p>
          <a:p>
            <a:pPr lvl="1"/>
            <a:r>
              <a:rPr lang="en-US" dirty="0" smtClean="0"/>
              <a:t>Find features and make sure </a:t>
            </a:r>
            <a:r>
              <a:rPr lang="en-US" i="1" u="sng" dirty="0" smtClean="0"/>
              <a:t>enough</a:t>
            </a:r>
            <a:r>
              <a:rPr lang="en-US" i="1" dirty="0" smtClean="0"/>
              <a:t> </a:t>
            </a:r>
            <a:r>
              <a:rPr lang="en-US" dirty="0" smtClean="0"/>
              <a:t>match </a:t>
            </a:r>
            <a:r>
              <a:rPr lang="en-US" i="1" u="sng" dirty="0" smtClean="0"/>
              <a:t>correctly</a:t>
            </a:r>
          </a:p>
          <a:p>
            <a:pPr lvl="1"/>
            <a:endParaRPr lang="en-US" i="1" u="sng" dirty="0"/>
          </a:p>
          <a:p>
            <a:r>
              <a:rPr lang="en-US" dirty="0" smtClean="0"/>
              <a:t>Category-level matching (today)</a:t>
            </a:r>
          </a:p>
          <a:p>
            <a:pPr lvl="1"/>
            <a:r>
              <a:rPr lang="en-US" dirty="0" smtClean="0"/>
              <a:t>Starts with features, but direct matching is not enough</a:t>
            </a:r>
          </a:p>
          <a:p>
            <a:pPr lvl="1"/>
            <a:r>
              <a:rPr lang="en-US" dirty="0" smtClean="0"/>
              <a:t>How do we know which features (or what type) are useful?</a:t>
            </a:r>
          </a:p>
          <a:p>
            <a:pPr lvl="2"/>
            <a:r>
              <a:rPr lang="en-US" dirty="0" smtClean="0"/>
              <a:t>Let a computer do it!</a:t>
            </a:r>
          </a:p>
          <a:p>
            <a:pPr lvl="2"/>
            <a:r>
              <a:rPr lang="en-US" dirty="0" smtClean="0"/>
              <a:t>Next class: Machine Learning for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557646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4"/>
          <p:cNvSpPr txBox="1">
            <a:spLocks noChangeArrowheads="1"/>
          </p:cNvSpPr>
          <p:nvPr/>
        </p:nvSpPr>
        <p:spPr bwMode="auto">
          <a:xfrm>
            <a:off x="152400" y="0"/>
            <a:ext cx="5949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smtClean="0">
                <a:solidFill>
                  <a:srgbClr val="000000"/>
                </a:solidFill>
              </a:rPr>
              <a:t>Detection: are there people?</a:t>
            </a:r>
          </a:p>
        </p:txBody>
      </p:sp>
      <p:pic>
        <p:nvPicPr>
          <p:cNvPr id="29699" name="Picture 7" descr="IMG_35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0" name="Oval 9"/>
          <p:cNvSpPr>
            <a:spLocks noChangeArrowheads="1"/>
          </p:cNvSpPr>
          <p:nvPr/>
        </p:nvSpPr>
        <p:spPr bwMode="auto">
          <a:xfrm>
            <a:off x="2057400" y="5257800"/>
            <a:ext cx="1447800" cy="1600200"/>
          </a:xfrm>
          <a:prstGeom prst="ellipse">
            <a:avLst/>
          </a:prstGeom>
          <a:solidFill>
            <a:srgbClr val="FF99CC">
              <a:alpha val="34901"/>
            </a:srgbClr>
          </a:solidFill>
          <a:ln w="101600">
            <a:solidFill>
              <a:srgbClr val="FF00FF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9701" name="Oval 10"/>
          <p:cNvSpPr>
            <a:spLocks noChangeArrowheads="1"/>
          </p:cNvSpPr>
          <p:nvPr/>
        </p:nvSpPr>
        <p:spPr bwMode="auto">
          <a:xfrm>
            <a:off x="3581400" y="5943600"/>
            <a:ext cx="1676400" cy="1066800"/>
          </a:xfrm>
          <a:prstGeom prst="ellipse">
            <a:avLst/>
          </a:prstGeom>
          <a:solidFill>
            <a:srgbClr val="FF99CC">
              <a:alpha val="34901"/>
            </a:srgbClr>
          </a:solidFill>
          <a:ln w="101600">
            <a:solidFill>
              <a:srgbClr val="FF00FF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075237" y="6550025"/>
            <a:ext cx="4068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</a:rPr>
              <a:t>Source: Fei-Fei Li, Rob Fergus, Antonio Torralba.</a:t>
            </a:r>
          </a:p>
        </p:txBody>
      </p:sp>
    </p:spTree>
    <p:extLst>
      <p:ext uri="{BB962C8B-B14F-4D97-AF65-F5344CB8AC3E}">
        <p14:creationId xmlns:p14="http://schemas.microsoft.com/office/powerpoint/2010/main" val="25364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4"/>
          <p:cNvSpPr txBox="1">
            <a:spLocks noChangeArrowheads="1"/>
          </p:cNvSpPr>
          <p:nvPr/>
        </p:nvSpPr>
        <p:spPr bwMode="auto">
          <a:xfrm>
            <a:off x="152400" y="0"/>
            <a:ext cx="7423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smtClean="0">
                <a:solidFill>
                  <a:srgbClr val="000000"/>
                </a:solidFill>
              </a:rPr>
              <a:t>Identification: is that Potala Palace?</a:t>
            </a:r>
          </a:p>
        </p:txBody>
      </p:sp>
      <p:pic>
        <p:nvPicPr>
          <p:cNvPr id="30723" name="Picture 6" descr="IMG_35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Oval 7"/>
          <p:cNvSpPr>
            <a:spLocks noChangeArrowheads="1"/>
          </p:cNvSpPr>
          <p:nvPr/>
        </p:nvSpPr>
        <p:spPr bwMode="auto">
          <a:xfrm>
            <a:off x="2057400" y="1447800"/>
            <a:ext cx="4267200" cy="1600200"/>
          </a:xfrm>
          <a:prstGeom prst="ellipse">
            <a:avLst/>
          </a:prstGeom>
          <a:solidFill>
            <a:srgbClr val="FF99CC">
              <a:alpha val="34901"/>
            </a:srgbClr>
          </a:solidFill>
          <a:ln w="101600">
            <a:solidFill>
              <a:srgbClr val="FF00FF"/>
            </a:solidFill>
            <a:round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075237" y="6550025"/>
            <a:ext cx="4068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</a:rPr>
              <a:t>Source: Fei-Fei Li, Rob Fergus, Antonio Torralba.</a:t>
            </a:r>
          </a:p>
        </p:txBody>
      </p:sp>
    </p:spTree>
    <p:extLst>
      <p:ext uri="{BB962C8B-B14F-4D97-AF65-F5344CB8AC3E}">
        <p14:creationId xmlns:p14="http://schemas.microsoft.com/office/powerpoint/2010/main" val="59187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5" descr="IMG_35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152400" y="0"/>
            <a:ext cx="4476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smtClean="0">
                <a:solidFill>
                  <a:srgbClr val="000000"/>
                </a:solidFill>
              </a:rPr>
              <a:t>Object categorization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5334000" y="1219200"/>
            <a:ext cx="1981200" cy="519113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b="1" smtClean="0">
                <a:solidFill>
                  <a:srgbClr val="FFFF00"/>
                </a:solidFill>
              </a:rPr>
              <a:t>mountain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4953000" y="3276600"/>
            <a:ext cx="1828800" cy="519113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b="1" smtClean="0">
                <a:solidFill>
                  <a:srgbClr val="FFFF00"/>
                </a:solidFill>
              </a:rPr>
              <a:t>building</a:t>
            </a: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1905000" y="2667000"/>
            <a:ext cx="1143000" cy="519113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b="1" smtClean="0">
                <a:solidFill>
                  <a:srgbClr val="FFFF00"/>
                </a:solidFill>
              </a:rPr>
              <a:t>tree</a:t>
            </a:r>
          </a:p>
        </p:txBody>
      </p:sp>
      <p:sp>
        <p:nvSpPr>
          <p:cNvPr id="31751" name="Text Box 8"/>
          <p:cNvSpPr txBox="1">
            <a:spLocks noChangeArrowheads="1"/>
          </p:cNvSpPr>
          <p:nvPr/>
        </p:nvSpPr>
        <p:spPr bwMode="auto">
          <a:xfrm>
            <a:off x="2286000" y="3733800"/>
            <a:ext cx="1447800" cy="519113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b="1" smtClean="0">
                <a:solidFill>
                  <a:srgbClr val="FFFF00"/>
                </a:solidFill>
              </a:rPr>
              <a:t>banner</a:t>
            </a:r>
          </a:p>
        </p:txBody>
      </p:sp>
      <p:sp>
        <p:nvSpPr>
          <p:cNvPr id="31752" name="Text Box 9"/>
          <p:cNvSpPr txBox="1">
            <a:spLocks noChangeArrowheads="1"/>
          </p:cNvSpPr>
          <p:nvPr/>
        </p:nvSpPr>
        <p:spPr bwMode="auto">
          <a:xfrm>
            <a:off x="5638800" y="5638800"/>
            <a:ext cx="1524000" cy="519113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b="1" smtClean="0">
                <a:solidFill>
                  <a:srgbClr val="FFFF00"/>
                </a:solidFill>
              </a:rPr>
              <a:t>vendor</a:t>
            </a:r>
          </a:p>
        </p:txBody>
      </p:sp>
      <p:sp>
        <p:nvSpPr>
          <p:cNvPr id="31753" name="Text Box 10"/>
          <p:cNvSpPr txBox="1">
            <a:spLocks noChangeArrowheads="1"/>
          </p:cNvSpPr>
          <p:nvPr/>
        </p:nvSpPr>
        <p:spPr bwMode="auto">
          <a:xfrm>
            <a:off x="2743200" y="6096000"/>
            <a:ext cx="1905000" cy="519113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b="1" smtClean="0">
                <a:solidFill>
                  <a:srgbClr val="FFFF00"/>
                </a:solidFill>
              </a:rPr>
              <a:t>people</a:t>
            </a:r>
          </a:p>
        </p:txBody>
      </p:sp>
      <p:sp>
        <p:nvSpPr>
          <p:cNvPr id="31754" name="Text Box 13"/>
          <p:cNvSpPr txBox="1">
            <a:spLocks noChangeArrowheads="1"/>
          </p:cNvSpPr>
          <p:nvPr/>
        </p:nvSpPr>
        <p:spPr bwMode="auto">
          <a:xfrm>
            <a:off x="4648200" y="4648200"/>
            <a:ext cx="2133600" cy="519113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2800" b="1" smtClean="0">
                <a:solidFill>
                  <a:srgbClr val="FFFF00"/>
                </a:solidFill>
              </a:rPr>
              <a:t>street lamp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5075237" y="6550025"/>
            <a:ext cx="4068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</a:rPr>
              <a:t>Source: Fei-Fei Li, Rob Fergus, Antonio Torralba.</a:t>
            </a:r>
          </a:p>
        </p:txBody>
      </p:sp>
    </p:spTree>
    <p:extLst>
      <p:ext uri="{BB962C8B-B14F-4D97-AF65-F5344CB8AC3E}">
        <p14:creationId xmlns:p14="http://schemas.microsoft.com/office/powerpoint/2010/main" val="330495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C2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6" descr="IMG_35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152400" y="0"/>
            <a:ext cx="6940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600" smtClean="0">
                <a:solidFill>
                  <a:srgbClr val="000000"/>
                </a:solidFill>
              </a:rPr>
              <a:t>Scene and context categorization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5334000" y="990600"/>
            <a:ext cx="2057400" cy="1544638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800" b="1" smtClean="0">
                <a:solidFill>
                  <a:srgbClr val="FFFF00"/>
                </a:solidFill>
              </a:rPr>
              <a:t> outdoor</a:t>
            </a:r>
          </a:p>
          <a:p>
            <a:pPr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800" b="1" smtClean="0">
                <a:solidFill>
                  <a:srgbClr val="FFFF00"/>
                </a:solidFill>
              </a:rPr>
              <a:t> city</a:t>
            </a:r>
          </a:p>
          <a:p>
            <a:pPr fontAlgn="base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sz="2800" b="1" smtClean="0">
                <a:solidFill>
                  <a:srgbClr val="FFFF00"/>
                </a:solidFill>
              </a:rPr>
              <a:t> …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075237" y="6550025"/>
            <a:ext cx="4068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</a:rPr>
              <a:t>Source: Fei-Fei Li, Rob Fergus, Antonio Torralba.</a:t>
            </a:r>
          </a:p>
        </p:txBody>
      </p:sp>
    </p:spTree>
    <p:extLst>
      <p:ext uri="{BB962C8B-B14F-4D97-AF65-F5344CB8AC3E}">
        <p14:creationId xmlns:p14="http://schemas.microsoft.com/office/powerpoint/2010/main" val="331336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sz="4000" i="1" dirty="0" smtClean="0"/>
              <a:t>Instance-level</a:t>
            </a:r>
            <a:r>
              <a:rPr lang="en-US" sz="4000" dirty="0" smtClean="0"/>
              <a:t> recognition problem</a:t>
            </a:r>
          </a:p>
        </p:txBody>
      </p:sp>
      <p:pic>
        <p:nvPicPr>
          <p:cNvPr id="3379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90800"/>
            <a:ext cx="30511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3796" name="TextBox 8"/>
          <p:cNvSpPr txBox="1">
            <a:spLocks noChangeArrowheads="1"/>
          </p:cNvSpPr>
          <p:nvPr/>
        </p:nvSpPr>
        <p:spPr bwMode="auto">
          <a:xfrm>
            <a:off x="5334000" y="2743200"/>
            <a:ext cx="2743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smtClean="0">
                <a:solidFill>
                  <a:srgbClr val="000000"/>
                </a:solidFill>
              </a:rPr>
              <a:t>John’s car</a:t>
            </a:r>
          </a:p>
        </p:txBody>
      </p:sp>
      <p:cxnSp>
        <p:nvCxnSpPr>
          <p:cNvPr id="33797" name="Straight Arrow Connector 10"/>
          <p:cNvCxnSpPr>
            <a:cxnSpLocks noChangeShapeType="1"/>
          </p:cNvCxnSpPr>
          <p:nvPr/>
        </p:nvCxnSpPr>
        <p:spPr bwMode="auto">
          <a:xfrm rot="10800000" flipV="1">
            <a:off x="3733800" y="2971800"/>
            <a:ext cx="1600200" cy="762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54140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sz="4000" i="1" dirty="0" smtClean="0"/>
              <a:t>Generic</a:t>
            </a:r>
            <a:r>
              <a:rPr lang="en-US" sz="4000" dirty="0" smtClean="0"/>
              <a:t> categorization problem</a:t>
            </a:r>
          </a:p>
        </p:txBody>
      </p:sp>
      <p:grpSp>
        <p:nvGrpSpPr>
          <p:cNvPr id="34819" name="Group 4"/>
          <p:cNvGrpSpPr>
            <a:grpSpLocks/>
          </p:cNvGrpSpPr>
          <p:nvPr/>
        </p:nvGrpSpPr>
        <p:grpSpPr bwMode="auto">
          <a:xfrm>
            <a:off x="1219200" y="1828800"/>
            <a:ext cx="6794500" cy="3292475"/>
            <a:chOff x="872" y="1039"/>
            <a:chExt cx="3680" cy="1663"/>
          </a:xfrm>
        </p:grpSpPr>
        <p:pic>
          <p:nvPicPr>
            <p:cNvPr id="3482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" y="1039"/>
              <a:ext cx="1048" cy="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34821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" y="1920"/>
              <a:ext cx="1036" cy="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34822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1968"/>
              <a:ext cx="1047" cy="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34823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0" y="1042"/>
              <a:ext cx="1036" cy="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pic>
          <p:nvPicPr>
            <p:cNvPr id="34824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" y="1044"/>
              <a:ext cx="1065" cy="1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113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6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7_Default Design">
  <a:themeElements>
    <a:clrScheme name="9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9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6_Default Design">
  <a:themeElements>
    <a:clrScheme name="3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bernt">
  <a:themeElements>
    <a:clrScheme name="">
      <a:dk1>
        <a:srgbClr val="000000"/>
      </a:dk1>
      <a:lt1>
        <a:srgbClr val="FFFFFF"/>
      </a:lt1>
      <a:dk2>
        <a:srgbClr val="000099"/>
      </a:dk2>
      <a:lt2>
        <a:srgbClr val="FFCC00"/>
      </a:lt2>
      <a:accent1>
        <a:srgbClr val="0066FF"/>
      </a:accent1>
      <a:accent2>
        <a:srgbClr val="33CCCC"/>
      </a:accent2>
      <a:accent3>
        <a:srgbClr val="AAAACA"/>
      </a:accent3>
      <a:accent4>
        <a:srgbClr val="DADADA"/>
      </a:accent4>
      <a:accent5>
        <a:srgbClr val="AAB8FF"/>
      </a:accent5>
      <a:accent6>
        <a:srgbClr val="2DB9B9"/>
      </a:accent6>
      <a:hlink>
        <a:srgbClr val="FF00FF"/>
      </a:hlink>
      <a:folHlink>
        <a:srgbClr val="9933FF"/>
      </a:folHlink>
    </a:clrScheme>
    <a:fontScheme name="1_bern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bern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rn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rn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rn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rn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ern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ern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7_Default Design">
  <a:themeElements>
    <a:clrScheme name="6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6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6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9_Default Design">
  <a:themeElements>
    <a:clrScheme name="5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5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3_Default Design">
  <a:themeElements>
    <a:clrScheme name="4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4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4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00"/>
        </a:solidFill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rgbClr val="FFFF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4785</TotalTime>
  <Words>784</Words>
  <Application>Microsoft Office PowerPoint</Application>
  <PresentationFormat>On-screen Show (4:3)</PresentationFormat>
  <Paragraphs>200</Paragraphs>
  <Slides>34</Slides>
  <Notes>22</Notes>
  <HiddenSlides>0</HiddenSlides>
  <MMClips>0</MMClips>
  <ScaleCrop>false</ScaleCrop>
  <HeadingPairs>
    <vt:vector size="6" baseType="variant">
      <vt:variant>
        <vt:lpstr>Theme</vt:lpstr>
      </vt:variant>
      <vt:variant>
        <vt:i4>11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Office Theme</vt:lpstr>
      <vt:lpstr>11_Default Design</vt:lpstr>
      <vt:lpstr>6_Default Design</vt:lpstr>
      <vt:lpstr>3_bernt</vt:lpstr>
      <vt:lpstr>7_Default Design</vt:lpstr>
      <vt:lpstr>9_Default Design</vt:lpstr>
      <vt:lpstr>13_Default Design</vt:lpstr>
      <vt:lpstr>1_Default Design</vt:lpstr>
      <vt:lpstr>14_Default Design</vt:lpstr>
      <vt:lpstr>16_Default Design</vt:lpstr>
      <vt:lpstr>17_Default Design</vt:lpstr>
      <vt:lpstr>Image File</vt:lpstr>
      <vt:lpstr>Image</vt:lpstr>
      <vt:lpstr>Generic Object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Instance-level recognition problem</vt:lpstr>
      <vt:lpstr>Generic categorization problem</vt:lpstr>
      <vt:lpstr>Object Categorization</vt:lpstr>
      <vt:lpstr>Visual Object Categories</vt:lpstr>
      <vt:lpstr>Visual Object Categories</vt:lpstr>
      <vt:lpstr>How many object categories are there?</vt:lpstr>
      <vt:lpstr>PowerPoint Presentation</vt:lpstr>
      <vt:lpstr>Other Types of Categories</vt:lpstr>
      <vt:lpstr>Other Types of Categories</vt:lpstr>
      <vt:lpstr>Why recognition?</vt:lpstr>
      <vt:lpstr>Posing visual queries</vt:lpstr>
      <vt:lpstr>Autonomous agents able to detect objects </vt:lpstr>
      <vt:lpstr>Finding visually similar objects</vt:lpstr>
      <vt:lpstr>Discovering visual patterns</vt:lpstr>
      <vt:lpstr>Auto-annotation</vt:lpstr>
      <vt:lpstr>Challenges: robustness</vt:lpstr>
      <vt:lpstr>Challenges: robustness</vt:lpstr>
      <vt:lpstr>Challenges: importance of context</vt:lpstr>
      <vt:lpstr>Challenges: complexity</vt:lpstr>
      <vt:lpstr>Challenges: learning with minimal supervision</vt:lpstr>
      <vt:lpstr>What works most reliably today</vt:lpstr>
      <vt:lpstr>What works most reliably today</vt:lpstr>
      <vt:lpstr>What works most reliably today</vt:lpstr>
      <vt:lpstr>What works most reliably today</vt:lpstr>
      <vt:lpstr>Generic category recognition: basic framework</vt:lpstr>
      <vt:lpstr>Generic category recognition: representation choice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grauman</dc:creator>
  <cp:lastModifiedBy>Richard Souvenir</cp:lastModifiedBy>
  <cp:revision>145</cp:revision>
  <cp:lastPrinted>2011-04-06T19:12:19Z</cp:lastPrinted>
  <dcterms:created xsi:type="dcterms:W3CDTF">2006-08-16T00:00:00Z</dcterms:created>
  <dcterms:modified xsi:type="dcterms:W3CDTF">2013-03-13T14:56:20Z</dcterms:modified>
</cp:coreProperties>
</file>